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9" r:id="rId4"/>
    <p:sldId id="258" r:id="rId5"/>
    <p:sldId id="260" r:id="rId6"/>
    <p:sldId id="269" r:id="rId7"/>
    <p:sldId id="270" r:id="rId8"/>
    <p:sldId id="271" r:id="rId9"/>
    <p:sldId id="272" r:id="rId10"/>
    <p:sldId id="273" r:id="rId11"/>
    <p:sldId id="274" r:id="rId12"/>
    <p:sldId id="275" r:id="rId13"/>
    <p:sldId id="276" r:id="rId14"/>
    <p:sldId id="277" r:id="rId15"/>
    <p:sldId id="279" r:id="rId16"/>
    <p:sldId id="278" r:id="rId17"/>
    <p:sldId id="266" r:id="rId18"/>
    <p:sldId id="267" r:id="rId19"/>
  </p:sldIdLst>
  <p:sldSz cx="18288000" cy="10287000"/>
  <p:notesSz cx="6858000" cy="9144000"/>
  <p:embeddedFontLst>
    <p:embeddedFont>
      <p:font typeface="맑은 고딕" panose="020B0503020000020004" pitchFamily="50" charset="-127"/>
      <p:regular r:id="rId21"/>
      <p:bold r:id="rId22"/>
    </p:embeddedFont>
    <p:embeddedFont>
      <p:font typeface="TDTD순고딕" panose="020B0600000101010101" charset="-127"/>
      <p:regular r:id="rId23"/>
    </p:embeddedFont>
    <p:embeddedFont>
      <p:font typeface="Calibri" panose="020F0502020204030204" pitchFamily="34" charset="0"/>
      <p:regular r:id="rId24"/>
      <p:bold r:id="rId25"/>
      <p:italic r:id="rId26"/>
      <p:boldItalic r:id="rId27"/>
    </p:embeddedFont>
    <p:embeddedFont>
      <p:font typeface="Tlab 레트로라이프" panose="020B0600000101010101" charset="-127"/>
      <p:regular r:id="rId28"/>
    </p:embeddedFont>
    <p:embeddedFont>
      <p:font typeface="Tlab 레트로라이프 Bold" panose="020B0600000101010101" charset="-127"/>
      <p:regular r:id="rId29"/>
    </p:embeddedFont>
    <p:embeddedFont>
      <p:font typeface="TDTD한강고딕" panose="020B0600000101010101" charset="-12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DCF"/>
    <a:srgbClr val="E0F983"/>
    <a:srgbClr val="D8D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73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80250-6A53-467C-902C-B8A2CAD1DEC0}" type="datetimeFigureOut">
              <a:rPr lang="ko-KR" altLang="en-US" smtClean="0"/>
              <a:t>2025-08-20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CA711-EA1C-4E6D-B316-43669F643C93}" type="slidenum">
              <a:rPr lang="ko-KR" altLang="en-US" smtClean="0"/>
              <a:t>‹#›</a:t>
            </a:fld>
            <a:endParaRPr lang="ko-KR" altLang="en-US"/>
          </a:p>
        </p:txBody>
      </p:sp>
    </p:spTree>
    <p:extLst>
      <p:ext uri="{BB962C8B-B14F-4D97-AF65-F5344CB8AC3E}">
        <p14:creationId xmlns:p14="http://schemas.microsoft.com/office/powerpoint/2010/main" val="16710518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B8CA711-EA1C-4E6D-B316-43669F643C93}" type="slidenum">
              <a:rPr lang="ko-KR" altLang="en-US" smtClean="0"/>
              <a:t>2</a:t>
            </a:fld>
            <a:endParaRPr lang="ko-KR" altLang="en-US"/>
          </a:p>
        </p:txBody>
      </p:sp>
    </p:spTree>
    <p:extLst>
      <p:ext uri="{BB962C8B-B14F-4D97-AF65-F5344CB8AC3E}">
        <p14:creationId xmlns:p14="http://schemas.microsoft.com/office/powerpoint/2010/main" val="42342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sv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8604504" y="2808143"/>
            <a:ext cx="1078992" cy="1078992"/>
          </a:xfrm>
          <a:custGeom>
            <a:avLst/>
            <a:gdLst/>
            <a:ahLst/>
            <a:cxnLst/>
            <a:rect l="l" t="t" r="r" b="b"/>
            <a:pathLst>
              <a:path w="1078992" h="1078992">
                <a:moveTo>
                  <a:pt x="0" y="0"/>
                </a:moveTo>
                <a:lnTo>
                  <a:pt x="1078992" y="0"/>
                </a:lnTo>
                <a:lnTo>
                  <a:pt x="1078992" y="1078992"/>
                </a:lnTo>
                <a:lnTo>
                  <a:pt x="0" y="10789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4314689" y="3718001"/>
            <a:ext cx="9754763" cy="2103140"/>
          </a:xfrm>
          <a:prstGeom prst="rect">
            <a:avLst/>
          </a:prstGeom>
        </p:spPr>
        <p:txBody>
          <a:bodyPr wrap="square" lIns="0" tIns="0" rIns="0" bIns="0" rtlCol="0" anchor="t">
            <a:spAutoFit/>
          </a:bodyPr>
          <a:lstStyle/>
          <a:p>
            <a:pPr algn="ctr">
              <a:lnSpc>
                <a:spcPts val="16440"/>
              </a:lnSpc>
            </a:pPr>
            <a:r>
              <a:rPr lang="ko-KR" altLang="en-US" sz="11743" dirty="0" smtClean="0">
                <a:solidFill>
                  <a:srgbClr val="8CB791"/>
                </a:solidFill>
                <a:latin typeface="Tlab 레트로라이프"/>
                <a:ea typeface="Tlab 레트로라이프"/>
                <a:cs typeface="Tlab 레트로라이프"/>
                <a:sym typeface="Tlab 레트로라이프"/>
              </a:rPr>
              <a:t>서울 </a:t>
            </a:r>
            <a:r>
              <a:rPr lang="ko-KR" altLang="en-US" sz="11743" dirty="0" err="1" smtClean="0">
                <a:solidFill>
                  <a:srgbClr val="8CB791"/>
                </a:solidFill>
                <a:latin typeface="Tlab 레트로라이프"/>
                <a:ea typeface="Tlab 레트로라이프"/>
                <a:cs typeface="Tlab 레트로라이프"/>
                <a:sym typeface="Tlab 레트로라이프"/>
              </a:rPr>
              <a:t>에듀테크</a:t>
            </a:r>
            <a:endParaRPr lang="en-US" sz="11743" dirty="0">
              <a:solidFill>
                <a:srgbClr val="8CB791"/>
              </a:solidFill>
              <a:latin typeface="Tlab 레트로라이프"/>
              <a:ea typeface="Tlab 레트로라이프"/>
              <a:cs typeface="Tlab 레트로라이프"/>
              <a:sym typeface="Tlab 레트로라이프"/>
            </a:endParaRPr>
          </a:p>
        </p:txBody>
      </p:sp>
      <p:sp>
        <p:nvSpPr>
          <p:cNvPr id="23" name="TextBox 23"/>
          <p:cNvSpPr txBox="1"/>
          <p:nvPr/>
        </p:nvSpPr>
        <p:spPr>
          <a:xfrm>
            <a:off x="14033002" y="8571111"/>
            <a:ext cx="3193157" cy="718145"/>
          </a:xfrm>
          <a:prstGeom prst="rect">
            <a:avLst/>
          </a:prstGeom>
        </p:spPr>
        <p:txBody>
          <a:bodyPr wrap="square" lIns="0" tIns="0" rIns="0" bIns="0" rtlCol="0" anchor="t">
            <a:spAutoFit/>
          </a:bodyPr>
          <a:lstStyle/>
          <a:p>
            <a:pPr>
              <a:lnSpc>
                <a:spcPts val="2800"/>
              </a:lnSpc>
            </a:pPr>
            <a:r>
              <a:rPr lang="en-US" sz="2000" spc="-42" dirty="0" smtClean="0">
                <a:solidFill>
                  <a:srgbClr val="485849"/>
                </a:solidFill>
                <a:latin typeface="TDTD순고딕"/>
                <a:ea typeface="TDTD순고딕"/>
                <a:cs typeface="TDTD순고딕"/>
                <a:sym typeface="TDTD순고딕"/>
              </a:rPr>
              <a:t>PM </a:t>
            </a:r>
            <a:r>
              <a:rPr lang="ko-KR" altLang="en-US" sz="2000" spc="-42" dirty="0" err="1" smtClean="0">
                <a:solidFill>
                  <a:srgbClr val="485849"/>
                </a:solidFill>
                <a:latin typeface="TDTD순고딕"/>
                <a:ea typeface="TDTD순고딕"/>
                <a:cs typeface="TDTD순고딕"/>
                <a:sym typeface="TDTD순고딕"/>
              </a:rPr>
              <a:t>남용진</a:t>
            </a:r>
            <a:endParaRPr lang="en-US" altLang="ko-KR" sz="2000" spc="-42" dirty="0" smtClean="0">
              <a:solidFill>
                <a:srgbClr val="485849"/>
              </a:solidFill>
              <a:latin typeface="TDTD순고딕"/>
              <a:ea typeface="TDTD순고딕"/>
              <a:cs typeface="TDTD순고딕"/>
              <a:sym typeface="TDTD순고딕"/>
            </a:endParaRPr>
          </a:p>
          <a:p>
            <a:pPr>
              <a:lnSpc>
                <a:spcPts val="2800"/>
              </a:lnSpc>
            </a:pPr>
            <a:r>
              <a:rPr lang="en-US" sz="2000" spc="-42" dirty="0" smtClean="0">
                <a:solidFill>
                  <a:srgbClr val="485849"/>
                </a:solidFill>
                <a:latin typeface="TDTD순고딕"/>
                <a:ea typeface="TDTD순고딕"/>
                <a:cs typeface="TDTD순고딕"/>
                <a:sym typeface="TDTD순고딕"/>
              </a:rPr>
              <a:t>PL </a:t>
            </a:r>
            <a:r>
              <a:rPr lang="ko-KR" altLang="en-US" sz="2000" spc="-42" dirty="0" smtClean="0">
                <a:solidFill>
                  <a:srgbClr val="485849"/>
                </a:solidFill>
                <a:latin typeface="TDTD순고딕"/>
                <a:ea typeface="TDTD순고딕"/>
                <a:cs typeface="TDTD순고딕"/>
                <a:sym typeface="TDTD순고딕"/>
              </a:rPr>
              <a:t>김태근 </a:t>
            </a:r>
            <a:r>
              <a:rPr lang="en-US" altLang="ko-KR" sz="2000" spc="-42" dirty="0" smtClean="0">
                <a:solidFill>
                  <a:srgbClr val="485849"/>
                </a:solidFill>
                <a:latin typeface="TDTD순고딕"/>
                <a:ea typeface="TDTD순고딕"/>
                <a:cs typeface="TDTD순고딕"/>
                <a:sym typeface="TDTD순고딕"/>
              </a:rPr>
              <a:t>PA </a:t>
            </a:r>
            <a:r>
              <a:rPr lang="ko-KR" altLang="en-US" sz="2000" spc="-42" dirty="0" smtClean="0">
                <a:solidFill>
                  <a:srgbClr val="485849"/>
                </a:solidFill>
                <a:latin typeface="TDTD순고딕"/>
                <a:ea typeface="TDTD순고딕"/>
                <a:cs typeface="TDTD순고딕"/>
                <a:sym typeface="TDTD순고딕"/>
              </a:rPr>
              <a:t>김미연</a:t>
            </a:r>
            <a:r>
              <a:rPr lang="en-US" altLang="ko-KR" sz="2000" spc="-42" dirty="0" smtClean="0">
                <a:solidFill>
                  <a:srgbClr val="485849"/>
                </a:solidFill>
                <a:latin typeface="TDTD순고딕"/>
                <a:ea typeface="TDTD순고딕"/>
                <a:cs typeface="TDTD순고딕"/>
                <a:sym typeface="TDTD순고딕"/>
              </a:rPr>
              <a:t>, </a:t>
            </a:r>
            <a:r>
              <a:rPr lang="ko-KR" altLang="en-US" sz="2000" spc="-42" dirty="0" err="1" smtClean="0">
                <a:solidFill>
                  <a:srgbClr val="485849"/>
                </a:solidFill>
                <a:latin typeface="TDTD순고딕"/>
                <a:ea typeface="TDTD순고딕"/>
                <a:cs typeface="TDTD순고딕"/>
                <a:sym typeface="TDTD순고딕"/>
              </a:rPr>
              <a:t>양희찬</a:t>
            </a:r>
            <a:endParaRPr lang="en-US" sz="2000" spc="-42" dirty="0">
              <a:solidFill>
                <a:srgbClr val="485849"/>
              </a:solidFill>
              <a:latin typeface="TDTD순고딕"/>
              <a:ea typeface="TDTD순고딕"/>
              <a:cs typeface="TDTD순고딕"/>
              <a:sym typeface="TDTD순고딕"/>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173398"/>
          </a:xfrm>
          <a:prstGeom prst="rect">
            <a:avLst/>
          </a:prstGeom>
        </p:spPr>
        <p:txBody>
          <a:bodyPr lIns="0" tIns="0" rIns="0" bIns="0" rtlCol="0" anchor="t">
            <a:spAutoFit/>
          </a:bodyPr>
          <a:lstStyle/>
          <a:p>
            <a:pPr algn="l">
              <a:lnSpc>
                <a:spcPts val="9799"/>
              </a:lnSpc>
            </a:pPr>
            <a:r>
              <a:rPr lang="en-US" altLang="ko-KR" sz="6000" dirty="0" err="1" smtClean="0">
                <a:solidFill>
                  <a:srgbClr val="485849"/>
                </a:solidFill>
                <a:latin typeface="Tlab 레트로라이프"/>
                <a:ea typeface="Tlab 레트로라이프"/>
                <a:cs typeface="Tlab 레트로라이프"/>
                <a:sym typeface="Tlab 레트로라이프"/>
              </a:rPr>
              <a:t>Usecase</a:t>
            </a:r>
            <a:r>
              <a:rPr lang="en-US" altLang="ko-KR" sz="6000" dirty="0" smtClean="0">
                <a:solidFill>
                  <a:srgbClr val="485849"/>
                </a:solidFill>
                <a:latin typeface="Tlab 레트로라이프"/>
                <a:ea typeface="Tlab 레트로라이프"/>
                <a:cs typeface="Tlab 레트로라이프"/>
                <a:sym typeface="Tlab 레트로라이프"/>
              </a:rPr>
              <a:t> </a:t>
            </a:r>
            <a:r>
              <a:rPr lang="ko-KR" altLang="en-US" sz="6000" dirty="0" smtClean="0">
                <a:solidFill>
                  <a:srgbClr val="485849"/>
                </a:solidFill>
                <a:latin typeface="Tlab 레트로라이프"/>
                <a:ea typeface="Tlab 레트로라이프"/>
                <a:cs typeface="Tlab 레트로라이프"/>
                <a:sym typeface="Tlab 레트로라이프"/>
              </a:rPr>
              <a:t>다이어그램</a:t>
            </a:r>
            <a:endParaRPr lang="en-US" sz="6000"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08</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391684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173398"/>
          </a:xfrm>
          <a:prstGeom prst="rect">
            <a:avLst/>
          </a:prstGeom>
        </p:spPr>
        <p:txBody>
          <a:bodyPr lIns="0" tIns="0" rIns="0" bIns="0" rtlCol="0" anchor="t">
            <a:spAutoFit/>
          </a:bodyPr>
          <a:lstStyle/>
          <a:p>
            <a:pPr algn="l">
              <a:lnSpc>
                <a:spcPts val="9799"/>
              </a:lnSpc>
            </a:pPr>
            <a:r>
              <a:rPr lang="en-US" sz="6000" dirty="0" smtClean="0">
                <a:solidFill>
                  <a:srgbClr val="485849"/>
                </a:solidFill>
                <a:latin typeface="Tlab 레트로라이프"/>
                <a:ea typeface="Tlab 레트로라이프"/>
                <a:cs typeface="Tlab 레트로라이프"/>
                <a:sym typeface="Tlab 레트로라이프"/>
              </a:rPr>
              <a:t>Sequence </a:t>
            </a:r>
            <a:r>
              <a:rPr lang="ko-KR" altLang="en-US" sz="6000" dirty="0" smtClean="0">
                <a:solidFill>
                  <a:srgbClr val="485849"/>
                </a:solidFill>
                <a:latin typeface="Tlab 레트로라이프"/>
                <a:ea typeface="Tlab 레트로라이프"/>
                <a:cs typeface="Tlab 레트로라이프"/>
                <a:sym typeface="Tlab 레트로라이프"/>
              </a:rPr>
              <a:t>다이어그램</a:t>
            </a:r>
            <a:endParaRPr lang="en-US" sz="6000"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09</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9312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화면 정의서</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10</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2289891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err="1" smtClean="0">
                <a:solidFill>
                  <a:srgbClr val="485849"/>
                </a:solidFill>
                <a:latin typeface="Tlab 레트로라이프"/>
                <a:ea typeface="Tlab 레트로라이프"/>
                <a:cs typeface="Tlab 레트로라이프"/>
                <a:sym typeface="Tlab 레트로라이프"/>
              </a:rPr>
              <a:t>주요코드</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11</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grpSp>
        <p:nvGrpSpPr>
          <p:cNvPr id="25" name="그룹 24"/>
          <p:cNvGrpSpPr/>
          <p:nvPr/>
        </p:nvGrpSpPr>
        <p:grpSpPr>
          <a:xfrm>
            <a:off x="1789539" y="7729628"/>
            <a:ext cx="4636228" cy="916380"/>
            <a:chOff x="3919268" y="7581900"/>
            <a:chExt cx="4636228" cy="916380"/>
          </a:xfrm>
        </p:grpSpPr>
        <p:grpSp>
          <p:nvGrpSpPr>
            <p:cNvPr id="21" name="Group 20"/>
            <p:cNvGrpSpPr/>
            <p:nvPr/>
          </p:nvGrpSpPr>
          <p:grpSpPr>
            <a:xfrm>
              <a:off x="4038600" y="7581900"/>
              <a:ext cx="4516896" cy="916380"/>
              <a:chOff x="0" y="0"/>
              <a:chExt cx="1345105" cy="815755"/>
            </a:xfrm>
          </p:grpSpPr>
          <p:sp>
            <p:nvSpPr>
              <p:cNvPr id="22" name="Freeform 21"/>
              <p:cNvSpPr/>
              <p:nvPr/>
            </p:nvSpPr>
            <p:spPr>
              <a:xfrm>
                <a:off x="0" y="0"/>
                <a:ext cx="1345105" cy="815755"/>
              </a:xfrm>
              <a:custGeom>
                <a:avLst/>
                <a:gdLst/>
                <a:ahLst/>
                <a:cxnLst/>
                <a:rect l="l" t="t" r="r" b="b"/>
                <a:pathLst>
                  <a:path w="1345105" h="815755">
                    <a:moveTo>
                      <a:pt x="33349" y="0"/>
                    </a:moveTo>
                    <a:lnTo>
                      <a:pt x="1311756" y="0"/>
                    </a:lnTo>
                    <a:cubicBezTo>
                      <a:pt x="1330174" y="0"/>
                      <a:pt x="1345105" y="14931"/>
                      <a:pt x="1345105" y="33349"/>
                    </a:cubicBezTo>
                    <a:lnTo>
                      <a:pt x="1345105" y="782405"/>
                    </a:lnTo>
                    <a:cubicBezTo>
                      <a:pt x="1345105" y="791250"/>
                      <a:pt x="1341592" y="799733"/>
                      <a:pt x="1335338" y="805987"/>
                    </a:cubicBezTo>
                    <a:cubicBezTo>
                      <a:pt x="1329083" y="812241"/>
                      <a:pt x="1320601" y="815755"/>
                      <a:pt x="1311756" y="815755"/>
                    </a:cubicBezTo>
                    <a:lnTo>
                      <a:pt x="33349" y="815755"/>
                    </a:lnTo>
                    <a:cubicBezTo>
                      <a:pt x="14931" y="815755"/>
                      <a:pt x="0" y="800824"/>
                      <a:pt x="0" y="782405"/>
                    </a:cubicBezTo>
                    <a:lnTo>
                      <a:pt x="0" y="33349"/>
                    </a:lnTo>
                    <a:cubicBezTo>
                      <a:pt x="0" y="14931"/>
                      <a:pt x="14931" y="0"/>
                      <a:pt x="33349" y="0"/>
                    </a:cubicBezTo>
                    <a:close/>
                  </a:path>
                </a:pathLst>
              </a:custGeom>
              <a:solidFill>
                <a:srgbClr val="FFFFFF"/>
              </a:solidFill>
              <a:ln w="19050" cap="rnd">
                <a:solidFill>
                  <a:srgbClr val="485849"/>
                </a:solidFill>
                <a:prstDash val="solid"/>
                <a:round/>
              </a:ln>
            </p:spPr>
          </p:sp>
          <p:sp>
            <p:nvSpPr>
              <p:cNvPr id="23" name="TextBox 22"/>
              <p:cNvSpPr txBox="1"/>
              <p:nvPr/>
            </p:nvSpPr>
            <p:spPr>
              <a:xfrm>
                <a:off x="0" y="-47625"/>
                <a:ext cx="1345105" cy="863380"/>
              </a:xfrm>
              <a:prstGeom prst="rect">
                <a:avLst/>
              </a:prstGeom>
            </p:spPr>
            <p:txBody>
              <a:bodyPr lIns="50800" tIns="50800" rIns="50800" bIns="50800" rtlCol="0" anchor="ctr"/>
              <a:lstStyle/>
              <a:p>
                <a:pPr algn="ctr">
                  <a:lnSpc>
                    <a:spcPts val="3079"/>
                  </a:lnSpc>
                </a:pPr>
                <a:endParaRPr/>
              </a:p>
            </p:txBody>
          </p:sp>
        </p:grpSp>
        <p:sp>
          <p:nvSpPr>
            <p:cNvPr id="24" name="TextBox 34"/>
            <p:cNvSpPr txBox="1"/>
            <p:nvPr/>
          </p:nvSpPr>
          <p:spPr>
            <a:xfrm>
              <a:off x="3919268" y="7642545"/>
              <a:ext cx="4248390" cy="795089"/>
            </a:xfrm>
            <a:prstGeom prst="rect">
              <a:avLst/>
            </a:prstGeom>
          </p:spPr>
          <p:txBody>
            <a:bodyPr lIns="0" tIns="0" rIns="0" bIns="0" rtlCol="0" anchor="t">
              <a:spAutoFit/>
            </a:bodyPr>
            <a:lstStyle/>
            <a:p>
              <a:pPr marL="474979" lvl="1" indent="-237490" algn="l">
                <a:lnSpc>
                  <a:spcPts val="3079"/>
                </a:lnSpc>
                <a:buFont typeface="Arial"/>
                <a:buChar char="•"/>
              </a:pPr>
              <a:r>
                <a:rPr lang="ko-KR" altLang="en-US" sz="2199" dirty="0" smtClean="0">
                  <a:solidFill>
                    <a:srgbClr val="485849"/>
                  </a:solidFill>
                  <a:latin typeface="TDTD순고딕"/>
                  <a:ea typeface="TDTD순고딕"/>
                  <a:cs typeface="TDTD순고딕"/>
                  <a:sym typeface="TDTD순고딕"/>
                </a:rPr>
                <a:t>코드 </a:t>
              </a:r>
              <a:r>
                <a:rPr lang="ko-KR" altLang="en-US" sz="2199" dirty="0" err="1" smtClean="0">
                  <a:solidFill>
                    <a:srgbClr val="485849"/>
                  </a:solidFill>
                  <a:latin typeface="TDTD순고딕"/>
                  <a:ea typeface="TDTD순고딕"/>
                  <a:cs typeface="TDTD순고딕"/>
                  <a:sym typeface="TDTD순고딕"/>
                </a:rPr>
                <a:t>설명란</a:t>
              </a:r>
              <a:endParaRPr lang="en-US" altLang="ko-KR" sz="2199" dirty="0" smtClean="0">
                <a:solidFill>
                  <a:srgbClr val="485849"/>
                </a:solidFill>
                <a:latin typeface="TDTD순고딕"/>
                <a:ea typeface="TDTD순고딕"/>
                <a:cs typeface="TDTD순고딕"/>
                <a:sym typeface="TDTD순고딕"/>
              </a:endParaRPr>
            </a:p>
            <a:p>
              <a:pPr marL="474979" lvl="1" indent="-237490" algn="l">
                <a:lnSpc>
                  <a:spcPts val="3079"/>
                </a:lnSpc>
                <a:buFont typeface="Arial"/>
                <a:buChar char="•"/>
              </a:pPr>
              <a:r>
                <a:rPr lang="ko-KR" altLang="en-US" sz="2199" dirty="0" smtClean="0">
                  <a:solidFill>
                    <a:srgbClr val="485849"/>
                  </a:solidFill>
                  <a:latin typeface="TDTD순고딕"/>
                  <a:ea typeface="TDTD순고딕"/>
                  <a:cs typeface="TDTD순고딕"/>
                  <a:sym typeface="TDTD순고딕"/>
                </a:rPr>
                <a:t>코드 </a:t>
              </a:r>
              <a:r>
                <a:rPr lang="ko-KR" altLang="en-US" sz="2199" dirty="0" err="1" smtClean="0">
                  <a:solidFill>
                    <a:srgbClr val="485849"/>
                  </a:solidFill>
                  <a:latin typeface="TDTD순고딕"/>
                  <a:ea typeface="TDTD순고딕"/>
                  <a:cs typeface="TDTD순고딕"/>
                  <a:sym typeface="TDTD순고딕"/>
                </a:rPr>
                <a:t>설명란</a:t>
              </a:r>
              <a:endParaRPr lang="en-US" sz="2199" dirty="0">
                <a:solidFill>
                  <a:srgbClr val="485849"/>
                </a:solidFill>
                <a:latin typeface="TDTD순고딕"/>
                <a:ea typeface="TDTD순고딕"/>
                <a:cs typeface="TDTD순고딕"/>
                <a:sym typeface="TDTD순고딕"/>
              </a:endParaRPr>
            </a:p>
          </p:txBody>
        </p:sp>
      </p:grpSp>
    </p:spTree>
    <p:extLst>
      <p:ext uri="{BB962C8B-B14F-4D97-AF65-F5344CB8AC3E}">
        <p14:creationId xmlns:p14="http://schemas.microsoft.com/office/powerpoint/2010/main" val="123276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프로젝트 </a:t>
            </a:r>
            <a:r>
              <a:rPr lang="ko-KR" altLang="en-US" sz="6999" dirty="0" err="1" smtClean="0">
                <a:solidFill>
                  <a:srgbClr val="485849"/>
                </a:solidFill>
                <a:latin typeface="Tlab 레트로라이프"/>
                <a:ea typeface="Tlab 레트로라이프"/>
                <a:cs typeface="Tlab 레트로라이프"/>
                <a:sym typeface="Tlab 레트로라이프"/>
              </a:rPr>
              <a:t>시연영상</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12</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3267713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1870216" y="1382362"/>
            <a:ext cx="7898846" cy="1211870"/>
          </a:xfrm>
          <a:prstGeom prst="rect">
            <a:avLst/>
          </a:prstGeom>
        </p:spPr>
        <p:txBody>
          <a:bodyPr lIns="0" tIns="0" rIns="0" bIns="0" rtlCol="0" anchor="t">
            <a:spAutoFit/>
          </a:bodyPr>
          <a:lstStyle/>
          <a:p>
            <a:pPr algn="l">
              <a:lnSpc>
                <a:spcPts val="9799"/>
              </a:lnSpc>
            </a:pPr>
            <a:r>
              <a:rPr lang="en-US" sz="6999" dirty="0" smtClean="0">
                <a:solidFill>
                  <a:srgbClr val="485849"/>
                </a:solidFill>
                <a:latin typeface="Tlab 레트로라이프"/>
                <a:ea typeface="Tlab 레트로라이프"/>
                <a:cs typeface="Tlab 레트로라이프"/>
                <a:sym typeface="Tlab 레트로라이프"/>
              </a:rPr>
              <a:t>GitHub</a:t>
            </a:r>
            <a:endParaRPr lang="en-US" sz="6999" dirty="0">
              <a:solidFill>
                <a:srgbClr val="485849"/>
              </a:solidFill>
              <a:latin typeface="Tlab 레트로라이프"/>
              <a:ea typeface="Tlab 레트로라이프"/>
              <a:cs typeface="Tlab 레트로라이프"/>
              <a:sym typeface="Tlab 레트로라이프"/>
            </a:endParaRPr>
          </a:p>
        </p:txBody>
      </p:sp>
      <p:grpSp>
        <p:nvGrpSpPr>
          <p:cNvPr id="27" name="Group 40"/>
          <p:cNvGrpSpPr/>
          <p:nvPr/>
        </p:nvGrpSpPr>
        <p:grpSpPr>
          <a:xfrm>
            <a:off x="4208027" y="4754888"/>
            <a:ext cx="9775806" cy="959566"/>
            <a:chOff x="0" y="-34234"/>
            <a:chExt cx="884543" cy="248409"/>
          </a:xfrm>
        </p:grpSpPr>
        <p:sp>
          <p:nvSpPr>
            <p:cNvPr id="28" name="Freeform 41"/>
            <p:cNvSpPr/>
            <p:nvPr/>
          </p:nvSpPr>
          <p:spPr>
            <a:xfrm>
              <a:off x="0" y="-11318"/>
              <a:ext cx="884543" cy="202577"/>
            </a:xfrm>
            <a:custGeom>
              <a:avLst/>
              <a:gdLst/>
              <a:ahLst/>
              <a:cxnLst/>
              <a:rect l="l" t="t" r="r" b="b"/>
              <a:pathLst>
                <a:path w="884543" h="191259">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chemeClr val="bg1"/>
            </a:solidFill>
            <a:ln w="19050" cap="sq">
              <a:solidFill>
                <a:srgbClr val="485849"/>
              </a:solidFill>
              <a:prstDash val="solid"/>
              <a:miter/>
            </a:ln>
          </p:spPr>
        </p:sp>
        <p:sp>
          <p:nvSpPr>
            <p:cNvPr id="29" name="TextBox 42"/>
            <p:cNvSpPr txBox="1"/>
            <p:nvPr/>
          </p:nvSpPr>
          <p:spPr>
            <a:xfrm>
              <a:off x="0" y="-34234"/>
              <a:ext cx="884543" cy="248409"/>
            </a:xfrm>
            <a:prstGeom prst="rect">
              <a:avLst/>
            </a:prstGeom>
          </p:spPr>
          <p:txBody>
            <a:bodyPr lIns="50800" tIns="50800" rIns="50800" bIns="50800" rtlCol="0" anchor="ctr"/>
            <a:lstStyle/>
            <a:p>
              <a:pPr algn="ctr">
                <a:lnSpc>
                  <a:spcPts val="3920"/>
                </a:lnSpc>
              </a:pPr>
              <a:r>
                <a:rPr lang="en-US" sz="2800" dirty="0">
                  <a:latin typeface="Tlab 레트로라이프"/>
                  <a:ea typeface="Tlab 레트로라이프"/>
                  <a:cs typeface="Tlab 레트로라이프"/>
                  <a:sym typeface="Tlab 레트로라이프"/>
                </a:rPr>
                <a:t>https://github.com/Nam-yongjin/Project_Edu</a:t>
              </a:r>
              <a:endParaRPr lang="en-US" sz="2800" dirty="0">
                <a:latin typeface="Tlab 레트로라이프"/>
                <a:ea typeface="Tlab 레트로라이프"/>
                <a:cs typeface="Tlab 레트로라이프"/>
                <a:sym typeface="Tlab 레트로라이프"/>
              </a:endParaRPr>
            </a:p>
          </p:txBody>
        </p:sp>
      </p:grpSp>
    </p:spTree>
    <p:extLst>
      <p:ext uri="{BB962C8B-B14F-4D97-AF65-F5344CB8AC3E}">
        <p14:creationId xmlns:p14="http://schemas.microsoft.com/office/powerpoint/2010/main" val="4372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1893249" y="135102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소감</a:t>
            </a:r>
            <a:endParaRPr lang="en-US" sz="6999" dirty="0">
              <a:solidFill>
                <a:srgbClr val="485849"/>
              </a:solidFill>
              <a:latin typeface="Tlab 레트로라이프"/>
              <a:ea typeface="Tlab 레트로라이프"/>
              <a:cs typeface="Tlab 레트로라이프"/>
              <a:sym typeface="Tlab 레트로라이프"/>
            </a:endParaRPr>
          </a:p>
        </p:txBody>
      </p:sp>
      <p:grpSp>
        <p:nvGrpSpPr>
          <p:cNvPr id="24" name="Group 21"/>
          <p:cNvGrpSpPr/>
          <p:nvPr/>
        </p:nvGrpSpPr>
        <p:grpSpPr>
          <a:xfrm>
            <a:off x="1893249" y="3120319"/>
            <a:ext cx="6183951" cy="2234819"/>
            <a:chOff x="0" y="0"/>
            <a:chExt cx="2091879" cy="932045"/>
          </a:xfrm>
        </p:grpSpPr>
        <p:sp>
          <p:nvSpPr>
            <p:cNvPr id="25" name="Freeform 22"/>
            <p:cNvSpPr/>
            <p:nvPr/>
          </p:nvSpPr>
          <p:spPr>
            <a:xfrm>
              <a:off x="0" y="0"/>
              <a:ext cx="2091879" cy="932045"/>
            </a:xfrm>
            <a:custGeom>
              <a:avLst/>
              <a:gdLst/>
              <a:ahLst/>
              <a:cxnLst/>
              <a:rect l="l" t="t" r="r" b="b"/>
              <a:pathLst>
                <a:path w="2091879" h="932045">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id="26" name="TextBox 23"/>
            <p:cNvSpPr txBox="1"/>
            <p:nvPr/>
          </p:nvSpPr>
          <p:spPr>
            <a:xfrm>
              <a:off x="0" y="-38100"/>
              <a:ext cx="2091879" cy="970145"/>
            </a:xfrm>
            <a:prstGeom prst="rect">
              <a:avLst/>
            </a:prstGeom>
          </p:spPr>
          <p:txBody>
            <a:bodyPr lIns="50800" tIns="50800" rIns="50800" bIns="50800" rtlCol="0" anchor="ctr"/>
            <a:lstStyle/>
            <a:p>
              <a:pPr algn="ctr">
                <a:lnSpc>
                  <a:spcPts val="2659"/>
                </a:lnSpc>
              </a:pPr>
              <a:endParaRPr/>
            </a:p>
          </p:txBody>
        </p:sp>
      </p:grpSp>
      <p:grpSp>
        <p:nvGrpSpPr>
          <p:cNvPr id="27" name="Group 40"/>
          <p:cNvGrpSpPr/>
          <p:nvPr/>
        </p:nvGrpSpPr>
        <p:grpSpPr>
          <a:xfrm>
            <a:off x="1840750" y="3042527"/>
            <a:ext cx="1859885" cy="653173"/>
            <a:chOff x="-18675" y="-28575"/>
            <a:chExt cx="903218" cy="248409"/>
          </a:xfrm>
        </p:grpSpPr>
        <p:sp>
          <p:nvSpPr>
            <p:cNvPr id="28" name="Freeform 41"/>
            <p:cNvSpPr/>
            <p:nvPr/>
          </p:nvSpPr>
          <p:spPr>
            <a:xfrm>
              <a:off x="0" y="-11318"/>
              <a:ext cx="884543" cy="202577"/>
            </a:xfrm>
            <a:custGeom>
              <a:avLst/>
              <a:gdLst/>
              <a:ahLst/>
              <a:cxnLst/>
              <a:rect l="l" t="t" r="r" b="b"/>
              <a:pathLst>
                <a:path w="884543" h="191259">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F3FDCF"/>
            </a:solidFill>
            <a:ln w="19050" cap="sq">
              <a:solidFill>
                <a:srgbClr val="485849"/>
              </a:solidFill>
              <a:prstDash val="solid"/>
              <a:miter/>
            </a:ln>
          </p:spPr>
        </p:sp>
        <p:sp>
          <p:nvSpPr>
            <p:cNvPr id="29" name="TextBox 42"/>
            <p:cNvSpPr txBox="1"/>
            <p:nvPr/>
          </p:nvSpPr>
          <p:spPr>
            <a:xfrm>
              <a:off x="-18675" y="-28575"/>
              <a:ext cx="884543" cy="248409"/>
            </a:xfrm>
            <a:prstGeom prst="rect">
              <a:avLst/>
            </a:prstGeom>
          </p:spPr>
          <p:txBody>
            <a:bodyPr lIns="50800" tIns="50800" rIns="50800" bIns="50800" rtlCol="0" anchor="ctr"/>
            <a:lstStyle/>
            <a:p>
              <a:pPr algn="ctr">
                <a:lnSpc>
                  <a:spcPts val="3920"/>
                </a:lnSpc>
              </a:pPr>
              <a:r>
                <a:rPr lang="ko-KR" altLang="en-US" sz="2800" dirty="0" err="1" smtClean="0">
                  <a:latin typeface="Tlab 레트로라이프"/>
                  <a:ea typeface="Tlab 레트로라이프"/>
                  <a:cs typeface="Tlab 레트로라이프"/>
                  <a:sym typeface="Tlab 레트로라이프"/>
                </a:rPr>
                <a:t>남용진</a:t>
              </a:r>
              <a:endParaRPr lang="en-US" sz="2800" dirty="0">
                <a:latin typeface="Tlab 레트로라이프"/>
                <a:ea typeface="Tlab 레트로라이프"/>
                <a:cs typeface="Tlab 레트로라이프"/>
                <a:sym typeface="Tlab 레트로라이프"/>
              </a:endParaRPr>
            </a:p>
          </p:txBody>
        </p:sp>
      </p:grpSp>
      <p:sp>
        <p:nvSpPr>
          <p:cNvPr id="51" name="TextBox 50"/>
          <p:cNvSpPr txBox="1"/>
          <p:nvPr/>
        </p:nvSpPr>
        <p:spPr>
          <a:xfrm>
            <a:off x="2293565" y="3717305"/>
            <a:ext cx="5402635" cy="369332"/>
          </a:xfrm>
          <a:prstGeom prst="rect">
            <a:avLst/>
          </a:prstGeom>
          <a:noFill/>
        </p:spPr>
        <p:txBody>
          <a:bodyPr wrap="square" rtlCol="0">
            <a:spAutoFit/>
          </a:bodyPr>
          <a:lstStyle/>
          <a:p>
            <a:r>
              <a:rPr lang="ko-KR" altLang="en-US" dirty="0" err="1" smtClean="0"/>
              <a:t>ㅇㅇ</a:t>
            </a:r>
            <a:endParaRPr lang="ko-KR" altLang="en-US" dirty="0"/>
          </a:p>
        </p:txBody>
      </p:sp>
    </p:spTree>
    <p:extLst>
      <p:ext uri="{BB962C8B-B14F-4D97-AF65-F5344CB8AC3E}">
        <p14:creationId xmlns:p14="http://schemas.microsoft.com/office/powerpoint/2010/main" val="4200384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1" name="Group 21"/>
          <p:cNvGrpSpPr/>
          <p:nvPr/>
        </p:nvGrpSpPr>
        <p:grpSpPr>
          <a:xfrm>
            <a:off x="6373184" y="4834443"/>
            <a:ext cx="5541633" cy="1678286"/>
            <a:chOff x="0" y="0"/>
            <a:chExt cx="7388844" cy="2237714"/>
          </a:xfrm>
        </p:grpSpPr>
        <p:sp>
          <p:nvSpPr>
            <p:cNvPr id="22" name="Freeform 22"/>
            <p:cNvSpPr/>
            <p:nvPr/>
          </p:nvSpPr>
          <p:spPr>
            <a:xfrm>
              <a:off x="0" y="0"/>
              <a:ext cx="2366813" cy="2237714"/>
            </a:xfrm>
            <a:custGeom>
              <a:avLst/>
              <a:gdLst/>
              <a:ahLst/>
              <a:cxnLst/>
              <a:rect l="l" t="t" r="r" b="b"/>
              <a:pathLst>
                <a:path w="2366813" h="2237714">
                  <a:moveTo>
                    <a:pt x="0" y="0"/>
                  </a:moveTo>
                  <a:lnTo>
                    <a:pt x="2366813" y="0"/>
                  </a:lnTo>
                  <a:lnTo>
                    <a:pt x="2366813" y="2237714"/>
                  </a:lnTo>
                  <a:lnTo>
                    <a:pt x="0" y="22377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3" name="Freeform 23"/>
            <p:cNvSpPr/>
            <p:nvPr/>
          </p:nvSpPr>
          <p:spPr>
            <a:xfrm>
              <a:off x="4907508" y="0"/>
              <a:ext cx="2481336" cy="2237714"/>
            </a:xfrm>
            <a:custGeom>
              <a:avLst/>
              <a:gdLst/>
              <a:ahLst/>
              <a:cxnLst/>
              <a:rect l="l" t="t" r="r" b="b"/>
              <a:pathLst>
                <a:path w="2481336" h="2237714">
                  <a:moveTo>
                    <a:pt x="0" y="0"/>
                  </a:moveTo>
                  <a:lnTo>
                    <a:pt x="2481336" y="0"/>
                  </a:lnTo>
                  <a:lnTo>
                    <a:pt x="2481336" y="2237714"/>
                  </a:lnTo>
                  <a:lnTo>
                    <a:pt x="0" y="223771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4" name="TextBox 24"/>
            <p:cNvSpPr txBox="1"/>
            <p:nvPr/>
          </p:nvSpPr>
          <p:spPr>
            <a:xfrm>
              <a:off x="2757717" y="105251"/>
              <a:ext cx="1883324" cy="2132463"/>
            </a:xfrm>
            <a:prstGeom prst="rect">
              <a:avLst/>
            </a:prstGeom>
          </p:spPr>
          <p:txBody>
            <a:bodyPr lIns="0" tIns="0" rIns="0" bIns="0" rtlCol="0" anchor="t">
              <a:spAutoFit/>
            </a:bodyPr>
            <a:lstStyle/>
            <a:p>
              <a:pPr algn="ctr">
                <a:lnSpc>
                  <a:spcPts val="13331"/>
                </a:lnSpc>
              </a:pPr>
              <a:r>
                <a:rPr lang="en-US" sz="9522">
                  <a:solidFill>
                    <a:srgbClr val="485849">
                      <a:alpha val="73725"/>
                    </a:srgbClr>
                  </a:solidFill>
                  <a:latin typeface="TDTD한강고딕"/>
                  <a:ea typeface="TDTD한강고딕"/>
                  <a:cs typeface="TDTD한강고딕"/>
                  <a:sym typeface="TDTD한강고딕"/>
                </a:rPr>
                <a:t>&amp;</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Freeform 19"/>
          <p:cNvSpPr/>
          <p:nvPr/>
        </p:nvSpPr>
        <p:spPr>
          <a:xfrm>
            <a:off x="7378252" y="5798541"/>
            <a:ext cx="3531496" cy="1508912"/>
          </a:xfrm>
          <a:custGeom>
            <a:avLst/>
            <a:gdLst/>
            <a:ahLst/>
            <a:cxnLst/>
            <a:rect l="l" t="t" r="r" b="b"/>
            <a:pathLst>
              <a:path w="3531496" h="1508912">
                <a:moveTo>
                  <a:pt x="0" y="0"/>
                </a:moveTo>
                <a:lnTo>
                  <a:pt x="3531496" y="0"/>
                </a:lnTo>
                <a:lnTo>
                  <a:pt x="3531496" y="1508912"/>
                </a:lnTo>
                <a:lnTo>
                  <a:pt x="0" y="150891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0" name="TextBox 20"/>
          <p:cNvSpPr txBox="1"/>
          <p:nvPr/>
        </p:nvSpPr>
        <p:spPr>
          <a:xfrm>
            <a:off x="5673298" y="3808171"/>
            <a:ext cx="6941403" cy="1552617"/>
          </a:xfrm>
          <a:prstGeom prst="rect">
            <a:avLst/>
          </a:prstGeom>
        </p:spPr>
        <p:txBody>
          <a:bodyPr lIns="0" tIns="0" rIns="0" bIns="0" rtlCol="0" anchor="t">
            <a:spAutoFit/>
          </a:bodyPr>
          <a:lstStyle/>
          <a:p>
            <a:pPr algn="ctr">
              <a:lnSpc>
                <a:spcPts val="12741"/>
              </a:lnSpc>
            </a:pPr>
            <a:r>
              <a:rPr lang="en-US" sz="9100">
                <a:solidFill>
                  <a:srgbClr val="8CB791"/>
                </a:solidFill>
                <a:latin typeface="Tlab 레트로라이프"/>
                <a:ea typeface="Tlab 레트로라이프"/>
                <a:cs typeface="Tlab 레트로라이프"/>
                <a:sym typeface="Tlab 레트로라이프"/>
              </a:rPr>
              <a:t>감사합니다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3">
                <a:alphaModFix amt="63000"/>
                <a:extLst>
                  <a:ext uri="{96DAC541-7B7A-43D3-8B79-37D633B846F1}">
                    <asvg:svgBlip xmlns:asvg="http://schemas.microsoft.com/office/drawing/2016/SVG/main" xmlns="" r:embed="rId4"/>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9" name="Group 19"/>
          <p:cNvGrpSpPr/>
          <p:nvPr/>
        </p:nvGrpSpPr>
        <p:grpSpPr>
          <a:xfrm>
            <a:off x="2209800" y="4119499"/>
            <a:ext cx="818710" cy="70357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485849"/>
              </a:solidFill>
              <a:prstDash val="solid"/>
              <a:miter/>
            </a:ln>
          </p:spPr>
        </p:sp>
        <p:sp>
          <p:nvSpPr>
            <p:cNvPr id="21" name="TextBox 21"/>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01</a:t>
              </a:r>
            </a:p>
          </p:txBody>
        </p:sp>
      </p:grpSp>
      <p:grpSp>
        <p:nvGrpSpPr>
          <p:cNvPr id="22" name="Group 22"/>
          <p:cNvGrpSpPr/>
          <p:nvPr/>
        </p:nvGrpSpPr>
        <p:grpSpPr>
          <a:xfrm>
            <a:off x="6832899" y="4119499"/>
            <a:ext cx="818710" cy="703579"/>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24" name="TextBox 24"/>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05</a:t>
              </a:r>
            </a:p>
          </p:txBody>
        </p:sp>
      </p:grpSp>
      <p:grpSp>
        <p:nvGrpSpPr>
          <p:cNvPr id="25" name="Group 25"/>
          <p:cNvGrpSpPr/>
          <p:nvPr/>
        </p:nvGrpSpPr>
        <p:grpSpPr>
          <a:xfrm>
            <a:off x="2209800" y="5256316"/>
            <a:ext cx="818710" cy="703579"/>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27" name="TextBox 27"/>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02</a:t>
              </a:r>
            </a:p>
          </p:txBody>
        </p:sp>
      </p:grpSp>
      <p:grpSp>
        <p:nvGrpSpPr>
          <p:cNvPr id="28" name="Group 28"/>
          <p:cNvGrpSpPr/>
          <p:nvPr/>
        </p:nvGrpSpPr>
        <p:grpSpPr>
          <a:xfrm>
            <a:off x="6832899" y="5256316"/>
            <a:ext cx="818710" cy="703579"/>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30" name="TextBox 30"/>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06</a:t>
              </a:r>
            </a:p>
          </p:txBody>
        </p:sp>
      </p:grpSp>
      <p:grpSp>
        <p:nvGrpSpPr>
          <p:cNvPr id="31" name="Group 31"/>
          <p:cNvGrpSpPr/>
          <p:nvPr/>
        </p:nvGrpSpPr>
        <p:grpSpPr>
          <a:xfrm>
            <a:off x="2209800" y="6389351"/>
            <a:ext cx="818710" cy="703579"/>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33" name="TextBox 33"/>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03</a:t>
              </a:r>
            </a:p>
          </p:txBody>
        </p:sp>
      </p:grpSp>
      <p:grpSp>
        <p:nvGrpSpPr>
          <p:cNvPr id="34" name="Group 34"/>
          <p:cNvGrpSpPr/>
          <p:nvPr/>
        </p:nvGrpSpPr>
        <p:grpSpPr>
          <a:xfrm>
            <a:off x="6832899" y="6389351"/>
            <a:ext cx="818710" cy="703579"/>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36" name="TextBox 36"/>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07</a:t>
              </a:r>
            </a:p>
          </p:txBody>
        </p:sp>
      </p:grpSp>
      <p:grpSp>
        <p:nvGrpSpPr>
          <p:cNvPr id="37" name="Group 37"/>
          <p:cNvGrpSpPr/>
          <p:nvPr/>
        </p:nvGrpSpPr>
        <p:grpSpPr>
          <a:xfrm>
            <a:off x="2209800" y="7522386"/>
            <a:ext cx="818710" cy="703579"/>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39" name="TextBox 39"/>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04</a:t>
              </a:r>
            </a:p>
          </p:txBody>
        </p:sp>
      </p:grpSp>
      <p:grpSp>
        <p:nvGrpSpPr>
          <p:cNvPr id="40" name="Group 40"/>
          <p:cNvGrpSpPr/>
          <p:nvPr/>
        </p:nvGrpSpPr>
        <p:grpSpPr>
          <a:xfrm>
            <a:off x="6832899" y="7522386"/>
            <a:ext cx="818710" cy="703579"/>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42" name="TextBox 42"/>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a:solidFill>
                    <a:srgbClr val="727070"/>
                  </a:solidFill>
                  <a:latin typeface="Tlab 레트로라이프"/>
                  <a:ea typeface="Tlab 레트로라이프"/>
                  <a:cs typeface="Tlab 레트로라이프"/>
                  <a:sym typeface="Tlab 레트로라이프"/>
                </a:rPr>
                <a:t>08</a:t>
              </a:r>
            </a:p>
          </p:txBody>
        </p:sp>
      </p:grpSp>
      <p:sp>
        <p:nvSpPr>
          <p:cNvPr id="43" name="TextBox 43"/>
          <p:cNvSpPr txBox="1"/>
          <p:nvPr/>
        </p:nvSpPr>
        <p:spPr>
          <a:xfrm>
            <a:off x="2017519" y="1749808"/>
            <a:ext cx="3481325" cy="1427304"/>
          </a:xfrm>
          <a:prstGeom prst="rect">
            <a:avLst/>
          </a:prstGeom>
        </p:spPr>
        <p:txBody>
          <a:bodyPr lIns="0" tIns="0" rIns="0" bIns="0" rtlCol="0" anchor="t">
            <a:spAutoFit/>
          </a:bodyPr>
          <a:lstStyle/>
          <a:p>
            <a:pPr algn="ctr">
              <a:lnSpc>
                <a:spcPts val="11629"/>
              </a:lnSpc>
            </a:pPr>
            <a:r>
              <a:rPr lang="en-US" sz="8306">
                <a:solidFill>
                  <a:srgbClr val="485849"/>
                </a:solidFill>
                <a:latin typeface="Tlab 레트로라이프"/>
                <a:ea typeface="Tlab 레트로라이프"/>
                <a:cs typeface="Tlab 레트로라이프"/>
                <a:sym typeface="Tlab 레트로라이프"/>
              </a:rPr>
              <a:t>목차</a:t>
            </a:r>
          </a:p>
        </p:txBody>
      </p:sp>
      <p:sp>
        <p:nvSpPr>
          <p:cNvPr id="44" name="TextBox 44"/>
          <p:cNvSpPr txBox="1"/>
          <p:nvPr/>
        </p:nvSpPr>
        <p:spPr>
          <a:xfrm>
            <a:off x="3250166" y="4214733"/>
            <a:ext cx="2527718" cy="948978"/>
          </a:xfrm>
          <a:prstGeom prst="rect">
            <a:avLst/>
          </a:prstGeom>
        </p:spPr>
        <p:txBody>
          <a:bodyPr wrap="square" lIns="0" tIns="0" rIns="0" bIns="0" rtlCol="0" anchor="t">
            <a:spAutoFit/>
          </a:bodyPr>
          <a:lstStyle/>
          <a:p>
            <a:pPr>
              <a:lnSpc>
                <a:spcPts val="3743"/>
              </a:lnSpc>
            </a:pPr>
            <a:r>
              <a:rPr lang="en-US" altLang="ko-KR" sz="2673" dirty="0" err="1" smtClean="0">
                <a:solidFill>
                  <a:srgbClr val="658C6A"/>
                </a:solidFill>
                <a:latin typeface="Tlab 레트로라이프"/>
                <a:ea typeface="Tlab 레트로라이프"/>
                <a:cs typeface="Tlab 레트로라이프"/>
                <a:sym typeface="Tlab 레트로라이프"/>
              </a:rPr>
              <a:t>팀원</a:t>
            </a:r>
            <a:r>
              <a:rPr lang="en-US" altLang="ko-KR" sz="2673" dirty="0" smtClean="0">
                <a:solidFill>
                  <a:srgbClr val="658C6A"/>
                </a:solidFill>
                <a:latin typeface="Tlab 레트로라이프"/>
                <a:ea typeface="Tlab 레트로라이프"/>
                <a:cs typeface="Tlab 레트로라이프"/>
                <a:sym typeface="Tlab 레트로라이프"/>
              </a:rPr>
              <a:t> </a:t>
            </a:r>
            <a:r>
              <a:rPr lang="en-US" altLang="ko-KR" sz="2673" dirty="0" err="1" smtClean="0">
                <a:solidFill>
                  <a:srgbClr val="658C6A"/>
                </a:solidFill>
                <a:latin typeface="Tlab 레트로라이프"/>
                <a:ea typeface="Tlab 레트로라이프"/>
                <a:cs typeface="Tlab 레트로라이프"/>
                <a:sym typeface="Tlab 레트로라이프"/>
              </a:rPr>
              <a:t>소개</a:t>
            </a:r>
            <a:endParaRPr lang="en-US" altLang="ko-KR" sz="2673" dirty="0" smtClean="0">
              <a:solidFill>
                <a:srgbClr val="658C6A"/>
              </a:solidFill>
              <a:latin typeface="Tlab 레트로라이프"/>
              <a:ea typeface="Tlab 레트로라이프"/>
              <a:cs typeface="Tlab 레트로라이프"/>
              <a:sym typeface="Tlab 레트로라이프"/>
            </a:endParaRPr>
          </a:p>
          <a:p>
            <a:pPr algn="l">
              <a:lnSpc>
                <a:spcPts val="3743"/>
              </a:lnSpc>
            </a:pPr>
            <a:endParaRPr lang="en-US" sz="2673" dirty="0">
              <a:solidFill>
                <a:srgbClr val="658C6A"/>
              </a:solidFill>
              <a:latin typeface="Tlab 레트로라이프"/>
              <a:ea typeface="Tlab 레트로라이프"/>
              <a:cs typeface="Tlab 레트로라이프"/>
              <a:sym typeface="Tlab 레트로라이프"/>
            </a:endParaRPr>
          </a:p>
        </p:txBody>
      </p:sp>
      <p:sp>
        <p:nvSpPr>
          <p:cNvPr id="45" name="TextBox 45"/>
          <p:cNvSpPr txBox="1"/>
          <p:nvPr/>
        </p:nvSpPr>
        <p:spPr>
          <a:xfrm>
            <a:off x="7870684" y="4214733"/>
            <a:ext cx="3870726" cy="455962"/>
          </a:xfrm>
          <a:prstGeom prst="rect">
            <a:avLst/>
          </a:prstGeom>
        </p:spPr>
        <p:txBody>
          <a:bodyPr lIns="0" tIns="0" rIns="0" bIns="0" rtlCol="0" anchor="t">
            <a:spAutoFit/>
          </a:bodyPr>
          <a:lstStyle/>
          <a:p>
            <a:pPr algn="l">
              <a:lnSpc>
                <a:spcPts val="3743"/>
              </a:lnSpc>
            </a:pPr>
            <a:r>
              <a:rPr lang="ko-KR" altLang="en-US" sz="2673" dirty="0" smtClean="0">
                <a:solidFill>
                  <a:srgbClr val="658C6A"/>
                </a:solidFill>
                <a:latin typeface="Tlab 레트로라이프"/>
                <a:ea typeface="Tlab 레트로라이프"/>
                <a:cs typeface="Tlab 레트로라이프"/>
                <a:sym typeface="Tlab 레트로라이프"/>
              </a:rPr>
              <a:t>기능 정의서</a:t>
            </a:r>
            <a:endParaRPr lang="en-US" sz="2673" dirty="0">
              <a:solidFill>
                <a:srgbClr val="658C6A"/>
              </a:solidFill>
              <a:latin typeface="Tlab 레트로라이프"/>
              <a:ea typeface="Tlab 레트로라이프"/>
              <a:cs typeface="Tlab 레트로라이프"/>
              <a:sym typeface="Tlab 레트로라이프"/>
            </a:endParaRPr>
          </a:p>
        </p:txBody>
      </p:sp>
      <p:sp>
        <p:nvSpPr>
          <p:cNvPr id="46" name="TextBox 46"/>
          <p:cNvSpPr txBox="1"/>
          <p:nvPr/>
        </p:nvSpPr>
        <p:spPr>
          <a:xfrm>
            <a:off x="3250166" y="5351549"/>
            <a:ext cx="3870726" cy="455962"/>
          </a:xfrm>
          <a:prstGeom prst="rect">
            <a:avLst/>
          </a:prstGeom>
        </p:spPr>
        <p:txBody>
          <a:bodyPr lIns="0" tIns="0" rIns="0" bIns="0" rtlCol="0" anchor="t">
            <a:spAutoFit/>
          </a:bodyPr>
          <a:lstStyle/>
          <a:p>
            <a:pPr>
              <a:lnSpc>
                <a:spcPts val="3743"/>
              </a:lnSpc>
            </a:pPr>
            <a:r>
              <a:rPr lang="en-US" altLang="ko-KR" sz="2673" dirty="0" err="1">
                <a:solidFill>
                  <a:srgbClr val="658C6A"/>
                </a:solidFill>
                <a:latin typeface="Tlab 레트로라이프"/>
                <a:ea typeface="Tlab 레트로라이프"/>
                <a:cs typeface="Tlab 레트로라이프"/>
                <a:sym typeface="Tlab 레트로라이프"/>
              </a:rPr>
              <a:t>프로젝트</a:t>
            </a:r>
            <a:r>
              <a:rPr lang="en-US" altLang="ko-KR" sz="2673" dirty="0">
                <a:solidFill>
                  <a:srgbClr val="658C6A"/>
                </a:solidFill>
                <a:latin typeface="Tlab 레트로라이프"/>
                <a:ea typeface="Tlab 레트로라이프"/>
                <a:cs typeface="Tlab 레트로라이프"/>
                <a:sym typeface="Tlab 레트로라이프"/>
              </a:rPr>
              <a:t> </a:t>
            </a:r>
            <a:r>
              <a:rPr lang="en-US" altLang="ko-KR" sz="2673" dirty="0" err="1">
                <a:solidFill>
                  <a:srgbClr val="658C6A"/>
                </a:solidFill>
                <a:latin typeface="Tlab 레트로라이프"/>
                <a:ea typeface="Tlab 레트로라이프"/>
                <a:cs typeface="Tlab 레트로라이프"/>
                <a:sym typeface="Tlab 레트로라이프"/>
              </a:rPr>
              <a:t>개요</a:t>
            </a:r>
            <a:endParaRPr lang="en-US" sz="2673" dirty="0">
              <a:solidFill>
                <a:srgbClr val="658C6A"/>
              </a:solidFill>
              <a:latin typeface="Tlab 레트로라이프"/>
              <a:ea typeface="Tlab 레트로라이프"/>
              <a:cs typeface="Tlab 레트로라이프"/>
              <a:sym typeface="Tlab 레트로라이프"/>
            </a:endParaRPr>
          </a:p>
        </p:txBody>
      </p:sp>
      <p:sp>
        <p:nvSpPr>
          <p:cNvPr id="47" name="TextBox 47"/>
          <p:cNvSpPr txBox="1"/>
          <p:nvPr/>
        </p:nvSpPr>
        <p:spPr>
          <a:xfrm>
            <a:off x="3250166" y="6483786"/>
            <a:ext cx="3870726" cy="455962"/>
          </a:xfrm>
          <a:prstGeom prst="rect">
            <a:avLst/>
          </a:prstGeom>
        </p:spPr>
        <p:txBody>
          <a:bodyPr lIns="0" tIns="0" rIns="0" bIns="0" rtlCol="0" anchor="t">
            <a:spAutoFit/>
          </a:bodyPr>
          <a:lstStyle/>
          <a:p>
            <a:pPr algn="l">
              <a:lnSpc>
                <a:spcPts val="3743"/>
              </a:lnSpc>
            </a:pPr>
            <a:r>
              <a:rPr lang="ko-KR" altLang="en-US" sz="2673" dirty="0" smtClean="0">
                <a:solidFill>
                  <a:srgbClr val="658C6A"/>
                </a:solidFill>
                <a:latin typeface="Tlab 레트로라이프"/>
                <a:ea typeface="Tlab 레트로라이프"/>
                <a:cs typeface="Tlab 레트로라이프"/>
                <a:sym typeface="Tlab 레트로라이프"/>
              </a:rPr>
              <a:t>개발환경</a:t>
            </a:r>
            <a:endParaRPr lang="en-US" sz="2673" dirty="0">
              <a:solidFill>
                <a:srgbClr val="658C6A"/>
              </a:solidFill>
              <a:latin typeface="Tlab 레트로라이프"/>
              <a:ea typeface="Tlab 레트로라이프"/>
              <a:cs typeface="Tlab 레트로라이프"/>
              <a:sym typeface="Tlab 레트로라이프"/>
            </a:endParaRPr>
          </a:p>
        </p:txBody>
      </p:sp>
      <p:sp>
        <p:nvSpPr>
          <p:cNvPr id="48" name="TextBox 48"/>
          <p:cNvSpPr txBox="1"/>
          <p:nvPr/>
        </p:nvSpPr>
        <p:spPr>
          <a:xfrm>
            <a:off x="3250166" y="7616023"/>
            <a:ext cx="3870726" cy="455962"/>
          </a:xfrm>
          <a:prstGeom prst="rect">
            <a:avLst/>
          </a:prstGeom>
        </p:spPr>
        <p:txBody>
          <a:bodyPr lIns="0" tIns="0" rIns="0" bIns="0" rtlCol="0" anchor="t">
            <a:spAutoFit/>
          </a:bodyPr>
          <a:lstStyle/>
          <a:p>
            <a:pPr algn="l">
              <a:lnSpc>
                <a:spcPts val="3743"/>
              </a:lnSpc>
            </a:pPr>
            <a:r>
              <a:rPr lang="ko-KR" altLang="en-US" sz="2673" dirty="0" err="1" smtClean="0">
                <a:solidFill>
                  <a:srgbClr val="658C6A"/>
                </a:solidFill>
                <a:latin typeface="Tlab 레트로라이프"/>
                <a:ea typeface="Tlab 레트로라이프"/>
                <a:cs typeface="Tlab 레트로라이프"/>
                <a:sym typeface="Tlab 레트로라이프"/>
              </a:rPr>
              <a:t>간트</a:t>
            </a:r>
            <a:r>
              <a:rPr lang="ko-KR" altLang="en-US" sz="2673" dirty="0" smtClean="0">
                <a:solidFill>
                  <a:srgbClr val="658C6A"/>
                </a:solidFill>
                <a:latin typeface="Tlab 레트로라이프"/>
                <a:ea typeface="Tlab 레트로라이프"/>
                <a:cs typeface="Tlab 레트로라이프"/>
                <a:sym typeface="Tlab 레트로라이프"/>
              </a:rPr>
              <a:t> 차트</a:t>
            </a:r>
            <a:endParaRPr lang="en-US" sz="2673" dirty="0">
              <a:solidFill>
                <a:srgbClr val="658C6A"/>
              </a:solidFill>
              <a:latin typeface="Tlab 레트로라이프"/>
              <a:ea typeface="Tlab 레트로라이프"/>
              <a:cs typeface="Tlab 레트로라이프"/>
              <a:sym typeface="Tlab 레트로라이프"/>
            </a:endParaRPr>
          </a:p>
        </p:txBody>
      </p:sp>
      <p:sp>
        <p:nvSpPr>
          <p:cNvPr id="49" name="TextBox 49"/>
          <p:cNvSpPr txBox="1"/>
          <p:nvPr/>
        </p:nvSpPr>
        <p:spPr>
          <a:xfrm>
            <a:off x="7870684" y="7616023"/>
            <a:ext cx="4049893" cy="455962"/>
          </a:xfrm>
          <a:prstGeom prst="rect">
            <a:avLst/>
          </a:prstGeom>
        </p:spPr>
        <p:txBody>
          <a:bodyPr lIns="0" tIns="0" rIns="0" bIns="0" rtlCol="0" anchor="t">
            <a:spAutoFit/>
          </a:bodyPr>
          <a:lstStyle/>
          <a:p>
            <a:pPr algn="l">
              <a:lnSpc>
                <a:spcPts val="3743"/>
              </a:lnSpc>
            </a:pPr>
            <a:r>
              <a:rPr lang="en-US" sz="2673" dirty="0" err="1" smtClean="0">
                <a:solidFill>
                  <a:srgbClr val="658C6A"/>
                </a:solidFill>
                <a:latin typeface="Tlab 레트로라이프"/>
                <a:ea typeface="Tlab 레트로라이프"/>
                <a:cs typeface="Tlab 레트로라이프"/>
                <a:sym typeface="Tlab 레트로라이프"/>
              </a:rPr>
              <a:t>Usecase</a:t>
            </a:r>
            <a:r>
              <a:rPr lang="en-US" sz="2673" dirty="0" smtClean="0">
                <a:solidFill>
                  <a:srgbClr val="658C6A"/>
                </a:solidFill>
                <a:latin typeface="Tlab 레트로라이프"/>
                <a:ea typeface="Tlab 레트로라이프"/>
                <a:cs typeface="Tlab 레트로라이프"/>
                <a:sym typeface="Tlab 레트로라이프"/>
              </a:rPr>
              <a:t> </a:t>
            </a:r>
            <a:r>
              <a:rPr lang="ko-KR" altLang="en-US" sz="2673" dirty="0" smtClean="0">
                <a:solidFill>
                  <a:srgbClr val="658C6A"/>
                </a:solidFill>
                <a:latin typeface="Tlab 레트로라이프"/>
                <a:ea typeface="Tlab 레트로라이프"/>
                <a:cs typeface="Tlab 레트로라이프"/>
                <a:sym typeface="Tlab 레트로라이프"/>
              </a:rPr>
              <a:t>다이어그램</a:t>
            </a:r>
            <a:endParaRPr lang="en-US" sz="2673" dirty="0">
              <a:solidFill>
                <a:srgbClr val="658C6A"/>
              </a:solidFill>
              <a:latin typeface="Tlab 레트로라이프"/>
              <a:ea typeface="Tlab 레트로라이프"/>
              <a:cs typeface="Tlab 레트로라이프"/>
              <a:sym typeface="Tlab 레트로라이프"/>
            </a:endParaRPr>
          </a:p>
        </p:txBody>
      </p:sp>
      <p:sp>
        <p:nvSpPr>
          <p:cNvPr id="50" name="TextBox 50"/>
          <p:cNvSpPr txBox="1"/>
          <p:nvPr/>
        </p:nvSpPr>
        <p:spPr>
          <a:xfrm>
            <a:off x="7870684" y="5351549"/>
            <a:ext cx="3799314" cy="455962"/>
          </a:xfrm>
          <a:prstGeom prst="rect">
            <a:avLst/>
          </a:prstGeom>
        </p:spPr>
        <p:txBody>
          <a:bodyPr lIns="0" tIns="0" rIns="0" bIns="0" rtlCol="0" anchor="t">
            <a:spAutoFit/>
          </a:bodyPr>
          <a:lstStyle/>
          <a:p>
            <a:pPr algn="l">
              <a:lnSpc>
                <a:spcPts val="3743"/>
              </a:lnSpc>
            </a:pPr>
            <a:r>
              <a:rPr lang="ko-KR" altLang="en-US" sz="2673" dirty="0" smtClean="0">
                <a:solidFill>
                  <a:srgbClr val="658C6A"/>
                </a:solidFill>
                <a:latin typeface="Tlab 레트로라이프"/>
                <a:ea typeface="Tlab 레트로라이프"/>
                <a:cs typeface="Tlab 레트로라이프"/>
                <a:sym typeface="Tlab 레트로라이프"/>
              </a:rPr>
              <a:t>정책 정의서</a:t>
            </a:r>
            <a:endParaRPr lang="en-US" sz="2673" dirty="0">
              <a:solidFill>
                <a:srgbClr val="658C6A"/>
              </a:solidFill>
              <a:latin typeface="Tlab 레트로라이프"/>
              <a:ea typeface="Tlab 레트로라이프"/>
              <a:cs typeface="Tlab 레트로라이프"/>
              <a:sym typeface="Tlab 레트로라이프"/>
            </a:endParaRPr>
          </a:p>
        </p:txBody>
      </p:sp>
      <p:sp>
        <p:nvSpPr>
          <p:cNvPr id="51" name="TextBox 51"/>
          <p:cNvSpPr txBox="1"/>
          <p:nvPr/>
        </p:nvSpPr>
        <p:spPr>
          <a:xfrm>
            <a:off x="7870684" y="6483786"/>
            <a:ext cx="3799314" cy="455962"/>
          </a:xfrm>
          <a:prstGeom prst="rect">
            <a:avLst/>
          </a:prstGeom>
        </p:spPr>
        <p:txBody>
          <a:bodyPr lIns="0" tIns="0" rIns="0" bIns="0" rtlCol="0" anchor="t">
            <a:spAutoFit/>
          </a:bodyPr>
          <a:lstStyle/>
          <a:p>
            <a:pPr algn="l">
              <a:lnSpc>
                <a:spcPts val="3743"/>
              </a:lnSpc>
            </a:pPr>
            <a:r>
              <a:rPr lang="en-US" sz="2673" dirty="0" smtClean="0">
                <a:solidFill>
                  <a:srgbClr val="658C6A"/>
                </a:solidFill>
                <a:latin typeface="Tlab 레트로라이프"/>
                <a:ea typeface="Tlab 레트로라이프"/>
                <a:cs typeface="Tlab 레트로라이프"/>
                <a:sym typeface="Tlab 레트로라이프"/>
              </a:rPr>
              <a:t>ERD</a:t>
            </a:r>
            <a:endParaRPr lang="en-US" sz="2673" dirty="0">
              <a:solidFill>
                <a:srgbClr val="658C6A"/>
              </a:solidFill>
              <a:latin typeface="Tlab 레트로라이프"/>
              <a:ea typeface="Tlab 레트로라이프"/>
              <a:cs typeface="Tlab 레트로라이프"/>
              <a:sym typeface="Tlab 레트로라이프"/>
            </a:endParaRPr>
          </a:p>
        </p:txBody>
      </p:sp>
      <p:grpSp>
        <p:nvGrpSpPr>
          <p:cNvPr id="52" name="Group 22"/>
          <p:cNvGrpSpPr/>
          <p:nvPr/>
        </p:nvGrpSpPr>
        <p:grpSpPr>
          <a:xfrm>
            <a:off x="11592145" y="4119499"/>
            <a:ext cx="818710" cy="703579"/>
            <a:chOff x="0" y="0"/>
            <a:chExt cx="812800" cy="698500"/>
          </a:xfrm>
        </p:grpSpPr>
        <p:sp>
          <p:nvSpPr>
            <p:cNvPr id="5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54" name="TextBox 24"/>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smtClean="0">
                  <a:solidFill>
                    <a:srgbClr val="727070"/>
                  </a:solidFill>
                  <a:latin typeface="Tlab 레트로라이프"/>
                  <a:ea typeface="Tlab 레트로라이프"/>
                  <a:cs typeface="Tlab 레트로라이프"/>
                  <a:sym typeface="Tlab 레트로라이프"/>
                </a:rPr>
                <a:t>09</a:t>
              </a:r>
              <a:endParaRPr lang="en-US" sz="2600" dirty="0">
                <a:solidFill>
                  <a:srgbClr val="727070"/>
                </a:solidFill>
                <a:latin typeface="Tlab 레트로라이프"/>
                <a:ea typeface="Tlab 레트로라이프"/>
                <a:cs typeface="Tlab 레트로라이프"/>
                <a:sym typeface="Tlab 레트로라이프"/>
              </a:endParaRPr>
            </a:p>
          </p:txBody>
        </p:sp>
      </p:grpSp>
      <p:grpSp>
        <p:nvGrpSpPr>
          <p:cNvPr id="55" name="Group 28"/>
          <p:cNvGrpSpPr/>
          <p:nvPr/>
        </p:nvGrpSpPr>
        <p:grpSpPr>
          <a:xfrm>
            <a:off x="11592145" y="5256316"/>
            <a:ext cx="818710" cy="703579"/>
            <a:chOff x="0" y="0"/>
            <a:chExt cx="812800" cy="698500"/>
          </a:xfrm>
        </p:grpSpPr>
        <p:sp>
          <p:nvSpPr>
            <p:cNvPr id="56"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57" name="TextBox 30"/>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smtClean="0">
                  <a:solidFill>
                    <a:srgbClr val="727070"/>
                  </a:solidFill>
                  <a:latin typeface="Tlab 레트로라이프"/>
                  <a:ea typeface="Tlab 레트로라이프"/>
                  <a:cs typeface="Tlab 레트로라이프"/>
                  <a:sym typeface="Tlab 레트로라이프"/>
                </a:rPr>
                <a:t>10</a:t>
              </a:r>
              <a:endParaRPr lang="en-US" sz="2600" dirty="0">
                <a:solidFill>
                  <a:srgbClr val="727070"/>
                </a:solidFill>
                <a:latin typeface="Tlab 레트로라이프"/>
                <a:ea typeface="Tlab 레트로라이프"/>
                <a:cs typeface="Tlab 레트로라이프"/>
                <a:sym typeface="Tlab 레트로라이프"/>
              </a:endParaRPr>
            </a:p>
          </p:txBody>
        </p:sp>
      </p:grpSp>
      <p:grpSp>
        <p:nvGrpSpPr>
          <p:cNvPr id="58" name="Group 34"/>
          <p:cNvGrpSpPr/>
          <p:nvPr/>
        </p:nvGrpSpPr>
        <p:grpSpPr>
          <a:xfrm>
            <a:off x="11592145" y="6389351"/>
            <a:ext cx="818710" cy="703579"/>
            <a:chOff x="0" y="0"/>
            <a:chExt cx="812800" cy="698500"/>
          </a:xfrm>
        </p:grpSpPr>
        <p:sp>
          <p:nvSpPr>
            <p:cNvPr id="59"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60" name="TextBox 36"/>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smtClean="0">
                  <a:solidFill>
                    <a:srgbClr val="727070"/>
                  </a:solidFill>
                  <a:latin typeface="Tlab 레트로라이프"/>
                  <a:ea typeface="Tlab 레트로라이프"/>
                  <a:cs typeface="Tlab 레트로라이프"/>
                  <a:sym typeface="Tlab 레트로라이프"/>
                </a:rPr>
                <a:t>11</a:t>
              </a:r>
              <a:endParaRPr lang="en-US" sz="2600" dirty="0">
                <a:solidFill>
                  <a:srgbClr val="727070"/>
                </a:solidFill>
                <a:latin typeface="Tlab 레트로라이프"/>
                <a:ea typeface="Tlab 레트로라이프"/>
                <a:cs typeface="Tlab 레트로라이프"/>
                <a:sym typeface="Tlab 레트로라이프"/>
              </a:endParaRPr>
            </a:p>
          </p:txBody>
        </p:sp>
      </p:grpSp>
      <p:grpSp>
        <p:nvGrpSpPr>
          <p:cNvPr id="61" name="Group 40"/>
          <p:cNvGrpSpPr/>
          <p:nvPr/>
        </p:nvGrpSpPr>
        <p:grpSpPr>
          <a:xfrm>
            <a:off x="11592145" y="7522386"/>
            <a:ext cx="818710" cy="703579"/>
            <a:chOff x="0" y="0"/>
            <a:chExt cx="812800" cy="698500"/>
          </a:xfrm>
        </p:grpSpPr>
        <p:sp>
          <p:nvSpPr>
            <p:cNvPr id="62"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id="63" name="TextBox 42"/>
            <p:cNvSpPr txBox="1"/>
            <p:nvPr/>
          </p:nvSpPr>
          <p:spPr>
            <a:xfrm>
              <a:off x="114300" y="-47625"/>
              <a:ext cx="584200" cy="746125"/>
            </a:xfrm>
            <a:prstGeom prst="rect">
              <a:avLst/>
            </a:prstGeom>
          </p:spPr>
          <p:txBody>
            <a:bodyPr lIns="50800" tIns="50800" rIns="50800" bIns="50800" rtlCol="0" anchor="ctr"/>
            <a:lstStyle/>
            <a:p>
              <a:pPr algn="ctr">
                <a:lnSpc>
                  <a:spcPts val="3640"/>
                </a:lnSpc>
                <a:spcBef>
                  <a:spcPct val="0"/>
                </a:spcBef>
              </a:pPr>
              <a:r>
                <a:rPr lang="en-US" sz="2600" dirty="0" smtClean="0">
                  <a:solidFill>
                    <a:srgbClr val="727070"/>
                  </a:solidFill>
                  <a:latin typeface="Tlab 레트로라이프"/>
                  <a:ea typeface="Tlab 레트로라이프"/>
                  <a:cs typeface="Tlab 레트로라이프"/>
                  <a:sym typeface="Tlab 레트로라이프"/>
                </a:rPr>
                <a:t>12</a:t>
              </a:r>
              <a:endParaRPr lang="en-US" sz="2600" dirty="0">
                <a:solidFill>
                  <a:srgbClr val="727070"/>
                </a:solidFill>
                <a:latin typeface="Tlab 레트로라이프"/>
                <a:ea typeface="Tlab 레트로라이프"/>
                <a:cs typeface="Tlab 레트로라이프"/>
                <a:sym typeface="Tlab 레트로라이프"/>
              </a:endParaRPr>
            </a:p>
          </p:txBody>
        </p:sp>
      </p:grpSp>
      <p:sp>
        <p:nvSpPr>
          <p:cNvPr id="64" name="TextBox 45"/>
          <p:cNvSpPr txBox="1"/>
          <p:nvPr/>
        </p:nvSpPr>
        <p:spPr>
          <a:xfrm>
            <a:off x="12629930" y="4214733"/>
            <a:ext cx="3870726" cy="455962"/>
          </a:xfrm>
          <a:prstGeom prst="rect">
            <a:avLst/>
          </a:prstGeom>
        </p:spPr>
        <p:txBody>
          <a:bodyPr lIns="0" tIns="0" rIns="0" bIns="0" rtlCol="0" anchor="t">
            <a:spAutoFit/>
          </a:bodyPr>
          <a:lstStyle/>
          <a:p>
            <a:pPr algn="l">
              <a:lnSpc>
                <a:spcPts val="3743"/>
              </a:lnSpc>
            </a:pPr>
            <a:r>
              <a:rPr lang="en-US" sz="2673" dirty="0" smtClean="0">
                <a:solidFill>
                  <a:srgbClr val="658C6A"/>
                </a:solidFill>
                <a:latin typeface="Tlab 레트로라이프"/>
                <a:ea typeface="Tlab 레트로라이프"/>
                <a:cs typeface="Tlab 레트로라이프"/>
                <a:sym typeface="Tlab 레트로라이프"/>
              </a:rPr>
              <a:t>Sequence </a:t>
            </a:r>
            <a:r>
              <a:rPr lang="ko-KR" altLang="en-US" sz="2673" dirty="0" smtClean="0">
                <a:solidFill>
                  <a:srgbClr val="658C6A"/>
                </a:solidFill>
                <a:latin typeface="Tlab 레트로라이프"/>
                <a:ea typeface="Tlab 레트로라이프"/>
                <a:cs typeface="Tlab 레트로라이프"/>
                <a:sym typeface="Tlab 레트로라이프"/>
              </a:rPr>
              <a:t>다이어그램</a:t>
            </a:r>
            <a:endParaRPr lang="en-US" sz="2673" dirty="0">
              <a:solidFill>
                <a:srgbClr val="658C6A"/>
              </a:solidFill>
              <a:latin typeface="Tlab 레트로라이프"/>
              <a:ea typeface="Tlab 레트로라이프"/>
              <a:cs typeface="Tlab 레트로라이프"/>
              <a:sym typeface="Tlab 레트로라이프"/>
            </a:endParaRPr>
          </a:p>
        </p:txBody>
      </p:sp>
      <p:sp>
        <p:nvSpPr>
          <p:cNvPr id="65" name="TextBox 49"/>
          <p:cNvSpPr txBox="1"/>
          <p:nvPr/>
        </p:nvSpPr>
        <p:spPr>
          <a:xfrm>
            <a:off x="12629930" y="7616023"/>
            <a:ext cx="4049893" cy="455962"/>
          </a:xfrm>
          <a:prstGeom prst="rect">
            <a:avLst/>
          </a:prstGeom>
        </p:spPr>
        <p:txBody>
          <a:bodyPr lIns="0" tIns="0" rIns="0" bIns="0" rtlCol="0" anchor="t">
            <a:spAutoFit/>
          </a:bodyPr>
          <a:lstStyle/>
          <a:p>
            <a:pPr algn="l">
              <a:lnSpc>
                <a:spcPts val="3743"/>
              </a:lnSpc>
            </a:pPr>
            <a:r>
              <a:rPr lang="ko-KR" altLang="en-US" sz="2673" dirty="0" smtClean="0">
                <a:solidFill>
                  <a:srgbClr val="658C6A"/>
                </a:solidFill>
                <a:latin typeface="Tlab 레트로라이프"/>
                <a:ea typeface="Tlab 레트로라이프"/>
                <a:cs typeface="Tlab 레트로라이프"/>
                <a:sym typeface="Tlab 레트로라이프"/>
              </a:rPr>
              <a:t>프로젝트 </a:t>
            </a:r>
            <a:r>
              <a:rPr lang="ko-KR" altLang="en-US" sz="2673" dirty="0" err="1" smtClean="0">
                <a:solidFill>
                  <a:srgbClr val="658C6A"/>
                </a:solidFill>
                <a:latin typeface="Tlab 레트로라이프"/>
                <a:ea typeface="Tlab 레트로라이프"/>
                <a:cs typeface="Tlab 레트로라이프"/>
                <a:sym typeface="Tlab 레트로라이프"/>
              </a:rPr>
              <a:t>시연영상</a:t>
            </a:r>
            <a:endParaRPr lang="en-US" sz="2673" dirty="0">
              <a:solidFill>
                <a:srgbClr val="658C6A"/>
              </a:solidFill>
              <a:latin typeface="Tlab 레트로라이프"/>
              <a:ea typeface="Tlab 레트로라이프"/>
              <a:cs typeface="Tlab 레트로라이프"/>
              <a:sym typeface="Tlab 레트로라이프"/>
            </a:endParaRPr>
          </a:p>
        </p:txBody>
      </p:sp>
      <p:sp>
        <p:nvSpPr>
          <p:cNvPr id="66" name="TextBox 50"/>
          <p:cNvSpPr txBox="1"/>
          <p:nvPr/>
        </p:nvSpPr>
        <p:spPr>
          <a:xfrm>
            <a:off x="12629930" y="5351549"/>
            <a:ext cx="3799314" cy="455962"/>
          </a:xfrm>
          <a:prstGeom prst="rect">
            <a:avLst/>
          </a:prstGeom>
        </p:spPr>
        <p:txBody>
          <a:bodyPr lIns="0" tIns="0" rIns="0" bIns="0" rtlCol="0" anchor="t">
            <a:spAutoFit/>
          </a:bodyPr>
          <a:lstStyle/>
          <a:p>
            <a:pPr algn="l">
              <a:lnSpc>
                <a:spcPts val="3743"/>
              </a:lnSpc>
            </a:pPr>
            <a:r>
              <a:rPr lang="ko-KR" altLang="en-US" sz="2673" dirty="0" smtClean="0">
                <a:solidFill>
                  <a:srgbClr val="658C6A"/>
                </a:solidFill>
                <a:latin typeface="Tlab 레트로라이프"/>
                <a:ea typeface="Tlab 레트로라이프"/>
                <a:cs typeface="Tlab 레트로라이프"/>
                <a:sym typeface="Tlab 레트로라이프"/>
              </a:rPr>
              <a:t>화면 정의서</a:t>
            </a:r>
            <a:endParaRPr lang="en-US" sz="2673" dirty="0">
              <a:solidFill>
                <a:srgbClr val="658C6A"/>
              </a:solidFill>
              <a:latin typeface="Tlab 레트로라이프"/>
              <a:ea typeface="Tlab 레트로라이프"/>
              <a:cs typeface="Tlab 레트로라이프"/>
              <a:sym typeface="Tlab 레트로라이프"/>
            </a:endParaRPr>
          </a:p>
        </p:txBody>
      </p:sp>
      <p:sp>
        <p:nvSpPr>
          <p:cNvPr id="67" name="TextBox 51"/>
          <p:cNvSpPr txBox="1"/>
          <p:nvPr/>
        </p:nvSpPr>
        <p:spPr>
          <a:xfrm>
            <a:off x="12629930" y="6483786"/>
            <a:ext cx="3799314" cy="455962"/>
          </a:xfrm>
          <a:prstGeom prst="rect">
            <a:avLst/>
          </a:prstGeom>
        </p:spPr>
        <p:txBody>
          <a:bodyPr lIns="0" tIns="0" rIns="0" bIns="0" rtlCol="0" anchor="t">
            <a:spAutoFit/>
          </a:bodyPr>
          <a:lstStyle/>
          <a:p>
            <a:pPr algn="l">
              <a:lnSpc>
                <a:spcPts val="3743"/>
              </a:lnSpc>
            </a:pPr>
            <a:r>
              <a:rPr lang="ko-KR" altLang="en-US" sz="2673" dirty="0" err="1" smtClean="0">
                <a:solidFill>
                  <a:srgbClr val="658C6A"/>
                </a:solidFill>
                <a:latin typeface="Tlab 레트로라이프"/>
                <a:ea typeface="Tlab 레트로라이프"/>
                <a:cs typeface="Tlab 레트로라이프"/>
                <a:sym typeface="Tlab 레트로라이프"/>
              </a:rPr>
              <a:t>주요코드</a:t>
            </a:r>
            <a:endParaRPr lang="en-US" sz="2673" dirty="0">
              <a:solidFill>
                <a:srgbClr val="658C6A"/>
              </a:solidFill>
              <a:latin typeface="Tlab 레트로라이프"/>
              <a:ea typeface="Tlab 레트로라이프"/>
              <a:cs typeface="Tlab 레트로라이프"/>
              <a:sym typeface="Tlab 레트로라이프"/>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5036314" cy="1184275"/>
          </a:xfrm>
          <a:prstGeom prst="rect">
            <a:avLst/>
          </a:prstGeom>
        </p:spPr>
        <p:txBody>
          <a:bodyPr lIns="0" tIns="0" rIns="0" bIns="0" rtlCol="0" anchor="t">
            <a:spAutoFit/>
          </a:bodyPr>
          <a:lstStyle/>
          <a:p>
            <a:pPr algn="l">
              <a:lnSpc>
                <a:spcPts val="9799"/>
              </a:lnSpc>
            </a:pPr>
            <a:r>
              <a:rPr lang="en-US" sz="6999" dirty="0" err="1">
                <a:solidFill>
                  <a:srgbClr val="485849"/>
                </a:solidFill>
                <a:latin typeface="Tlab 레트로라이프"/>
                <a:ea typeface="Tlab 레트로라이프"/>
                <a:cs typeface="Tlab 레트로라이프"/>
                <a:sym typeface="Tlab 레트로라이프"/>
              </a:rPr>
              <a:t>팀원</a:t>
            </a:r>
            <a:r>
              <a:rPr lang="en-US" sz="6999" dirty="0">
                <a:solidFill>
                  <a:srgbClr val="485849"/>
                </a:solidFill>
                <a:latin typeface="Tlab 레트로라이프"/>
                <a:ea typeface="Tlab 레트로라이프"/>
                <a:cs typeface="Tlab 레트로라이프"/>
                <a:sym typeface="Tlab 레트로라이프"/>
              </a:rPr>
              <a:t> </a:t>
            </a:r>
            <a:r>
              <a:rPr lang="en-US" sz="6999" dirty="0" err="1">
                <a:solidFill>
                  <a:srgbClr val="485849"/>
                </a:solidFill>
                <a:latin typeface="Tlab 레트로라이프"/>
                <a:ea typeface="Tlab 레트로라이프"/>
                <a:cs typeface="Tlab 레트로라이프"/>
                <a:sym typeface="Tlab 레트로라이프"/>
              </a:rPr>
              <a:t>소개</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01</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grpSp>
        <p:nvGrpSpPr>
          <p:cNvPr id="21" name="Group 21"/>
          <p:cNvGrpSpPr/>
          <p:nvPr/>
        </p:nvGrpSpPr>
        <p:grpSpPr>
          <a:xfrm>
            <a:off x="2221312" y="6356179"/>
            <a:ext cx="2500510" cy="916047"/>
            <a:chOff x="0" y="-27735"/>
            <a:chExt cx="610674" cy="223717"/>
          </a:xfrm>
        </p:grpSpPr>
        <p:sp>
          <p:nvSpPr>
            <p:cNvPr id="22" name="Freeform 22"/>
            <p:cNvSpPr/>
            <p:nvPr/>
          </p:nvSpPr>
          <p:spPr>
            <a:xfrm>
              <a:off x="0" y="0"/>
              <a:ext cx="610674" cy="166567"/>
            </a:xfrm>
            <a:custGeom>
              <a:avLst/>
              <a:gdLst/>
              <a:ahLst/>
              <a:cxn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id="23" name="TextBox 23"/>
            <p:cNvSpPr txBox="1"/>
            <p:nvPr/>
          </p:nvSpPr>
          <p:spPr>
            <a:xfrm>
              <a:off x="0" y="-27735"/>
              <a:ext cx="610674" cy="223717"/>
            </a:xfrm>
            <a:prstGeom prst="rect">
              <a:avLst/>
            </a:prstGeom>
          </p:spPr>
          <p:txBody>
            <a:bodyPr lIns="48088" tIns="48088" rIns="48088" bIns="48088" rtlCol="0" anchor="ctr"/>
            <a:lstStyle/>
            <a:p>
              <a:pPr algn="ctr">
                <a:lnSpc>
                  <a:spcPts val="4059"/>
                </a:lnSpc>
              </a:pPr>
              <a:r>
                <a:rPr lang="ko-KR" altLang="en-US" sz="2899" dirty="0" err="1" smtClean="0">
                  <a:solidFill>
                    <a:srgbClr val="485849"/>
                  </a:solidFill>
                  <a:latin typeface="Tlab 레트로라이프"/>
                  <a:ea typeface="Tlab 레트로라이프"/>
                  <a:cs typeface="Tlab 레트로라이프"/>
                  <a:sym typeface="Tlab 레트로라이프"/>
                </a:rPr>
                <a:t>남용진</a:t>
              </a:r>
              <a:endParaRPr lang="en-US" sz="2899" dirty="0">
                <a:solidFill>
                  <a:srgbClr val="485849"/>
                </a:solidFill>
                <a:latin typeface="Tlab 레트로라이프"/>
                <a:ea typeface="Tlab 레트로라이프"/>
                <a:cs typeface="Tlab 레트로라이프"/>
                <a:sym typeface="Tlab 레트로라이프"/>
              </a:endParaRPr>
            </a:p>
          </p:txBody>
        </p:sp>
      </p:grpSp>
      <p:grpSp>
        <p:nvGrpSpPr>
          <p:cNvPr id="24" name="Group 24"/>
          <p:cNvGrpSpPr/>
          <p:nvPr/>
        </p:nvGrpSpPr>
        <p:grpSpPr>
          <a:xfrm>
            <a:off x="2221312" y="3656991"/>
            <a:ext cx="2486939" cy="248693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3132" t="-17214" r="-127340" b="-59834"/>
              </a:stretch>
            </a:blipFill>
            <a:ln w="19050" cap="sq">
              <a:solidFill>
                <a:srgbClr val="485849"/>
              </a:solidFill>
              <a:prstDash val="solid"/>
              <a:miter/>
            </a:ln>
          </p:spPr>
        </p:sp>
      </p:grpSp>
      <p:grpSp>
        <p:nvGrpSpPr>
          <p:cNvPr id="26" name="Group 26"/>
          <p:cNvGrpSpPr/>
          <p:nvPr/>
        </p:nvGrpSpPr>
        <p:grpSpPr>
          <a:xfrm>
            <a:off x="6003794" y="6368402"/>
            <a:ext cx="2523841" cy="916047"/>
            <a:chOff x="0" y="-24750"/>
            <a:chExt cx="616372" cy="223717"/>
          </a:xfrm>
        </p:grpSpPr>
        <p:sp>
          <p:nvSpPr>
            <p:cNvPr id="27" name="Freeform 27"/>
            <p:cNvSpPr/>
            <p:nvPr/>
          </p:nvSpPr>
          <p:spPr>
            <a:xfrm>
              <a:off x="0" y="0"/>
              <a:ext cx="610674" cy="166567"/>
            </a:xfrm>
            <a:custGeom>
              <a:avLst/>
              <a:gdLst/>
              <a:ahLst/>
              <a:cxn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id="28" name="TextBox 28"/>
            <p:cNvSpPr txBox="1"/>
            <p:nvPr/>
          </p:nvSpPr>
          <p:spPr>
            <a:xfrm>
              <a:off x="5698" y="-24750"/>
              <a:ext cx="610674" cy="223717"/>
            </a:xfrm>
            <a:prstGeom prst="rect">
              <a:avLst/>
            </a:prstGeom>
          </p:spPr>
          <p:txBody>
            <a:bodyPr lIns="48088" tIns="48088" rIns="48088" bIns="48088" rtlCol="0" anchor="ctr"/>
            <a:lstStyle/>
            <a:p>
              <a:pPr algn="ctr">
                <a:lnSpc>
                  <a:spcPts val="4059"/>
                </a:lnSpc>
              </a:pPr>
              <a:r>
                <a:rPr lang="ko-KR" altLang="en-US" sz="2899" dirty="0" smtClean="0">
                  <a:solidFill>
                    <a:srgbClr val="485849"/>
                  </a:solidFill>
                  <a:latin typeface="Tlab 레트로라이프"/>
                  <a:ea typeface="Tlab 레트로라이프"/>
                  <a:cs typeface="Tlab 레트로라이프"/>
                  <a:sym typeface="Tlab 레트로라이프"/>
                </a:rPr>
                <a:t>김태근</a:t>
              </a:r>
              <a:endParaRPr lang="en-US" sz="2899" dirty="0">
                <a:solidFill>
                  <a:srgbClr val="485849"/>
                </a:solidFill>
                <a:latin typeface="Tlab 레트로라이프"/>
                <a:ea typeface="Tlab 레트로라이프"/>
                <a:cs typeface="Tlab 레트로라이프"/>
                <a:sym typeface="Tlab 레트로라이프"/>
              </a:endParaRPr>
            </a:p>
          </p:txBody>
        </p:sp>
      </p:grpSp>
      <p:grpSp>
        <p:nvGrpSpPr>
          <p:cNvPr id="29" name="Group 29"/>
          <p:cNvGrpSpPr/>
          <p:nvPr/>
        </p:nvGrpSpPr>
        <p:grpSpPr>
          <a:xfrm>
            <a:off x="6003794" y="3656991"/>
            <a:ext cx="2486939" cy="248693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5608" t="-52275" r="-45684" b="-179871"/>
              </a:stretch>
            </a:blipFill>
            <a:ln w="19050" cap="sq">
              <a:solidFill>
                <a:srgbClr val="485849"/>
              </a:solidFill>
              <a:prstDash val="solid"/>
              <a:miter/>
            </a:ln>
          </p:spPr>
        </p:sp>
      </p:grpSp>
      <p:grpSp>
        <p:nvGrpSpPr>
          <p:cNvPr id="31" name="Group 31"/>
          <p:cNvGrpSpPr/>
          <p:nvPr/>
        </p:nvGrpSpPr>
        <p:grpSpPr>
          <a:xfrm>
            <a:off x="9775963" y="6352740"/>
            <a:ext cx="2500510" cy="916047"/>
            <a:chOff x="0" y="-28575"/>
            <a:chExt cx="610674" cy="223717"/>
          </a:xfrm>
        </p:grpSpPr>
        <p:sp>
          <p:nvSpPr>
            <p:cNvPr id="32" name="Freeform 32"/>
            <p:cNvSpPr/>
            <p:nvPr/>
          </p:nvSpPr>
          <p:spPr>
            <a:xfrm>
              <a:off x="0" y="0"/>
              <a:ext cx="610674" cy="166567"/>
            </a:xfrm>
            <a:custGeom>
              <a:avLst/>
              <a:gdLst/>
              <a:ahLst/>
              <a:cxn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id="33" name="TextBox 33"/>
            <p:cNvSpPr txBox="1"/>
            <p:nvPr/>
          </p:nvSpPr>
          <p:spPr>
            <a:xfrm>
              <a:off x="0" y="-28575"/>
              <a:ext cx="610674" cy="223717"/>
            </a:xfrm>
            <a:prstGeom prst="rect">
              <a:avLst/>
            </a:prstGeom>
          </p:spPr>
          <p:txBody>
            <a:bodyPr lIns="48088" tIns="48088" rIns="48088" bIns="48088" rtlCol="0" anchor="ctr"/>
            <a:lstStyle/>
            <a:p>
              <a:pPr algn="ctr">
                <a:lnSpc>
                  <a:spcPts val="4059"/>
                </a:lnSpc>
              </a:pPr>
              <a:r>
                <a:rPr lang="ko-KR" altLang="en-US" sz="2899" dirty="0" smtClean="0">
                  <a:solidFill>
                    <a:srgbClr val="485849"/>
                  </a:solidFill>
                  <a:latin typeface="Tlab 레트로라이프"/>
                  <a:ea typeface="Tlab 레트로라이프"/>
                  <a:cs typeface="Tlab 레트로라이프"/>
                  <a:sym typeface="Tlab 레트로라이프"/>
                </a:rPr>
                <a:t>김미연</a:t>
              </a:r>
              <a:endParaRPr lang="en-US" sz="2899" dirty="0">
                <a:solidFill>
                  <a:srgbClr val="485849"/>
                </a:solidFill>
                <a:latin typeface="Tlab 레트로라이프"/>
                <a:ea typeface="Tlab 레트로라이프"/>
                <a:cs typeface="Tlab 레트로라이프"/>
                <a:sym typeface="Tlab 레트로라이프"/>
              </a:endParaRPr>
            </a:p>
          </p:txBody>
        </p:sp>
      </p:grpSp>
      <p:grpSp>
        <p:nvGrpSpPr>
          <p:cNvPr id="34" name="Group 34"/>
          <p:cNvGrpSpPr/>
          <p:nvPr/>
        </p:nvGrpSpPr>
        <p:grpSpPr>
          <a:xfrm>
            <a:off x="9784986" y="3656991"/>
            <a:ext cx="2486939" cy="248693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0806" t="-5817" r="-56436" b="-32110"/>
              </a:stretch>
            </a:blipFill>
            <a:ln w="19050" cap="sq">
              <a:solidFill>
                <a:srgbClr val="485849"/>
              </a:solidFill>
              <a:prstDash val="solid"/>
              <a:miter/>
            </a:ln>
          </p:spPr>
        </p:sp>
      </p:grpSp>
      <p:grpSp>
        <p:nvGrpSpPr>
          <p:cNvPr id="36" name="Group 36"/>
          <p:cNvGrpSpPr/>
          <p:nvPr/>
        </p:nvGrpSpPr>
        <p:grpSpPr>
          <a:xfrm>
            <a:off x="13559392" y="6352740"/>
            <a:ext cx="2511844" cy="916047"/>
            <a:chOff x="-2768" y="-28575"/>
            <a:chExt cx="613442" cy="223717"/>
          </a:xfrm>
        </p:grpSpPr>
        <p:sp>
          <p:nvSpPr>
            <p:cNvPr id="37" name="Freeform 37"/>
            <p:cNvSpPr/>
            <p:nvPr/>
          </p:nvSpPr>
          <p:spPr>
            <a:xfrm>
              <a:off x="0" y="0"/>
              <a:ext cx="610674" cy="166567"/>
            </a:xfrm>
            <a:custGeom>
              <a:avLst/>
              <a:gdLst/>
              <a:ahLst/>
              <a:cxnLst/>
              <a:rect l="l" t="t" r="r" b="b"/>
              <a:pathLst>
                <a:path w="610674" h="166567">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id="38" name="TextBox 38"/>
            <p:cNvSpPr txBox="1"/>
            <p:nvPr/>
          </p:nvSpPr>
          <p:spPr>
            <a:xfrm>
              <a:off x="-2768" y="-28575"/>
              <a:ext cx="610674" cy="223717"/>
            </a:xfrm>
            <a:prstGeom prst="rect">
              <a:avLst/>
            </a:prstGeom>
          </p:spPr>
          <p:txBody>
            <a:bodyPr lIns="48088" tIns="48088" rIns="48088" bIns="48088" rtlCol="0" anchor="ctr"/>
            <a:lstStyle/>
            <a:p>
              <a:pPr algn="ctr">
                <a:lnSpc>
                  <a:spcPts val="4059"/>
                </a:lnSpc>
              </a:pPr>
              <a:r>
                <a:rPr lang="ko-KR" altLang="en-US" sz="2899" dirty="0" err="1" smtClean="0">
                  <a:solidFill>
                    <a:srgbClr val="485849"/>
                  </a:solidFill>
                  <a:latin typeface="Tlab 레트로라이프"/>
                  <a:ea typeface="Tlab 레트로라이프"/>
                  <a:cs typeface="Tlab 레트로라이프"/>
                  <a:sym typeface="Tlab 레트로라이프"/>
                </a:rPr>
                <a:t>양희찬</a:t>
              </a:r>
              <a:endParaRPr lang="en-US" sz="2899" dirty="0">
                <a:solidFill>
                  <a:srgbClr val="485849"/>
                </a:solidFill>
                <a:latin typeface="Tlab 레트로라이프"/>
                <a:ea typeface="Tlab 레트로라이프"/>
                <a:cs typeface="Tlab 레트로라이프"/>
                <a:sym typeface="Tlab 레트로라이프"/>
              </a:endParaRPr>
            </a:p>
          </p:txBody>
        </p:sp>
      </p:grpSp>
      <p:grpSp>
        <p:nvGrpSpPr>
          <p:cNvPr id="39" name="Group 39"/>
          <p:cNvGrpSpPr/>
          <p:nvPr/>
        </p:nvGrpSpPr>
        <p:grpSpPr>
          <a:xfrm>
            <a:off x="13566178" y="3656991"/>
            <a:ext cx="2486939" cy="248693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61193" t="-4486" r="-70361" b="-49497"/>
              </a:stretch>
            </a:blipFill>
            <a:ln w="19050" cap="sq">
              <a:solidFill>
                <a:srgbClr val="485849"/>
              </a:solidFill>
              <a:prstDash val="solid"/>
              <a:miter/>
            </a:ln>
          </p:spPr>
        </p:sp>
      </p:grpSp>
      <p:sp>
        <p:nvSpPr>
          <p:cNvPr id="41" name="TextBox 41"/>
          <p:cNvSpPr txBox="1"/>
          <p:nvPr/>
        </p:nvSpPr>
        <p:spPr>
          <a:xfrm>
            <a:off x="2164414" y="7439513"/>
            <a:ext cx="2614306" cy="408445"/>
          </a:xfrm>
          <a:prstGeom prst="rect">
            <a:avLst/>
          </a:prstGeom>
        </p:spPr>
        <p:txBody>
          <a:bodyPr lIns="0" tIns="0" rIns="0" bIns="0" rtlCol="0" anchor="t">
            <a:spAutoFit/>
          </a:bodyPr>
          <a:lstStyle/>
          <a:p>
            <a:pPr algn="ctr">
              <a:lnSpc>
                <a:spcPts val="3313"/>
              </a:lnSpc>
            </a:pPr>
            <a:r>
              <a:rPr lang="en-US" sz="2366" dirty="0" smtClean="0">
                <a:solidFill>
                  <a:srgbClr val="485849"/>
                </a:solidFill>
                <a:latin typeface="Tlab 레트로라이프"/>
                <a:ea typeface="Tlab 레트로라이프"/>
                <a:cs typeface="Tlab 레트로라이프"/>
                <a:sym typeface="Tlab 레트로라이프"/>
              </a:rPr>
              <a:t>PM</a:t>
            </a:r>
            <a:endParaRPr lang="en-US" sz="2366" dirty="0">
              <a:solidFill>
                <a:srgbClr val="485849"/>
              </a:solidFill>
              <a:latin typeface="Tlab 레트로라이프"/>
              <a:ea typeface="Tlab 레트로라이프"/>
              <a:cs typeface="Tlab 레트로라이프"/>
              <a:sym typeface="Tlab 레트로라이프"/>
            </a:endParaRPr>
          </a:p>
        </p:txBody>
      </p:sp>
      <p:sp>
        <p:nvSpPr>
          <p:cNvPr id="42" name="TextBox 42"/>
          <p:cNvSpPr txBox="1"/>
          <p:nvPr/>
        </p:nvSpPr>
        <p:spPr>
          <a:xfrm>
            <a:off x="2226257" y="8108487"/>
            <a:ext cx="2552463" cy="693139"/>
          </a:xfrm>
          <a:prstGeom prst="rect">
            <a:avLst/>
          </a:prstGeom>
        </p:spPr>
        <p:txBody>
          <a:bodyPr lIns="0" tIns="0" rIns="0" bIns="0" rtlCol="0" anchor="t">
            <a:spAutoFit/>
          </a:bodyPr>
          <a:lstStyle/>
          <a:p>
            <a:pPr algn="ctr">
              <a:lnSpc>
                <a:spcPts val="2745"/>
              </a:lnSpc>
            </a:pPr>
            <a:r>
              <a:rPr lang="en-US" sz="1961">
                <a:solidFill>
                  <a:srgbClr val="485849"/>
                </a:solidFill>
                <a:latin typeface="TDTD순고딕"/>
                <a:ea typeface="TDTD순고딕"/>
                <a:cs typeface="TDTD순고딕"/>
                <a:sym typeface="TDTD순고딕"/>
              </a:rPr>
              <a:t>전체 프로젝트 관리 및 발표 주도</a:t>
            </a:r>
          </a:p>
        </p:txBody>
      </p:sp>
      <p:sp>
        <p:nvSpPr>
          <p:cNvPr id="43" name="TextBox 43"/>
          <p:cNvSpPr txBox="1"/>
          <p:nvPr/>
        </p:nvSpPr>
        <p:spPr>
          <a:xfrm>
            <a:off x="5971032" y="7439513"/>
            <a:ext cx="2614306" cy="408445"/>
          </a:xfrm>
          <a:prstGeom prst="rect">
            <a:avLst/>
          </a:prstGeom>
        </p:spPr>
        <p:txBody>
          <a:bodyPr lIns="0" tIns="0" rIns="0" bIns="0" rtlCol="0" anchor="t">
            <a:spAutoFit/>
          </a:bodyPr>
          <a:lstStyle/>
          <a:p>
            <a:pPr algn="ctr">
              <a:lnSpc>
                <a:spcPts val="3313"/>
              </a:lnSpc>
            </a:pPr>
            <a:r>
              <a:rPr lang="en-US" sz="2366" dirty="0" smtClean="0">
                <a:solidFill>
                  <a:srgbClr val="485849"/>
                </a:solidFill>
                <a:latin typeface="Tlab 레트로라이프"/>
                <a:ea typeface="Tlab 레트로라이프"/>
                <a:cs typeface="Tlab 레트로라이프"/>
                <a:sym typeface="Tlab 레트로라이프"/>
              </a:rPr>
              <a:t>PL</a:t>
            </a:r>
            <a:endParaRPr lang="en-US" sz="2366" dirty="0">
              <a:solidFill>
                <a:srgbClr val="485849"/>
              </a:solidFill>
              <a:latin typeface="Tlab 레트로라이프"/>
              <a:ea typeface="Tlab 레트로라이프"/>
              <a:cs typeface="Tlab 레트로라이프"/>
              <a:sym typeface="Tlab 레트로라이프"/>
            </a:endParaRPr>
          </a:p>
        </p:txBody>
      </p:sp>
      <p:sp>
        <p:nvSpPr>
          <p:cNvPr id="44" name="TextBox 44"/>
          <p:cNvSpPr txBox="1"/>
          <p:nvPr/>
        </p:nvSpPr>
        <p:spPr>
          <a:xfrm>
            <a:off x="6001954" y="8072431"/>
            <a:ext cx="2552463" cy="687434"/>
          </a:xfrm>
          <a:prstGeom prst="rect">
            <a:avLst/>
          </a:prstGeom>
        </p:spPr>
        <p:txBody>
          <a:bodyPr lIns="0" tIns="0" rIns="0" bIns="0" rtlCol="0" anchor="t">
            <a:spAutoFit/>
          </a:bodyPr>
          <a:lstStyle/>
          <a:p>
            <a:pPr algn="ctr">
              <a:lnSpc>
                <a:spcPts val="2745"/>
              </a:lnSpc>
            </a:pPr>
            <a:r>
              <a:rPr lang="en-US" sz="1961">
                <a:solidFill>
                  <a:srgbClr val="485849"/>
                </a:solidFill>
                <a:latin typeface="TDTD순고딕"/>
                <a:ea typeface="TDTD순고딕"/>
                <a:cs typeface="TDTD순고딕"/>
                <a:sym typeface="TDTD순고딕"/>
              </a:rPr>
              <a:t>주제에 대한 심층 연구 및 자료 수집</a:t>
            </a:r>
          </a:p>
        </p:txBody>
      </p:sp>
      <p:sp>
        <p:nvSpPr>
          <p:cNvPr id="45" name="TextBox 45"/>
          <p:cNvSpPr txBox="1"/>
          <p:nvPr/>
        </p:nvSpPr>
        <p:spPr>
          <a:xfrm>
            <a:off x="9775963" y="7428007"/>
            <a:ext cx="2614306" cy="408445"/>
          </a:xfrm>
          <a:prstGeom prst="rect">
            <a:avLst/>
          </a:prstGeom>
        </p:spPr>
        <p:txBody>
          <a:bodyPr lIns="0" tIns="0" rIns="0" bIns="0" rtlCol="0" anchor="t">
            <a:spAutoFit/>
          </a:bodyPr>
          <a:lstStyle/>
          <a:p>
            <a:pPr algn="ctr">
              <a:lnSpc>
                <a:spcPts val="3313"/>
              </a:lnSpc>
            </a:pPr>
            <a:r>
              <a:rPr lang="en-US" sz="2366" dirty="0" smtClean="0">
                <a:solidFill>
                  <a:srgbClr val="485849"/>
                </a:solidFill>
                <a:latin typeface="Tlab 레트로라이프"/>
                <a:ea typeface="Tlab 레트로라이프"/>
                <a:cs typeface="Tlab 레트로라이프"/>
                <a:sym typeface="Tlab 레트로라이프"/>
              </a:rPr>
              <a:t>PA</a:t>
            </a:r>
            <a:endParaRPr lang="en-US" sz="2366" dirty="0">
              <a:solidFill>
                <a:srgbClr val="485849"/>
              </a:solidFill>
              <a:latin typeface="Tlab 레트로라이프"/>
              <a:ea typeface="Tlab 레트로라이프"/>
              <a:cs typeface="Tlab 레트로라이프"/>
              <a:sym typeface="Tlab 레트로라이프"/>
            </a:endParaRPr>
          </a:p>
        </p:txBody>
      </p:sp>
      <p:sp>
        <p:nvSpPr>
          <p:cNvPr id="46" name="TextBox 46"/>
          <p:cNvSpPr txBox="1"/>
          <p:nvPr/>
        </p:nvSpPr>
        <p:spPr>
          <a:xfrm>
            <a:off x="9837806" y="8011666"/>
            <a:ext cx="2552463" cy="687434"/>
          </a:xfrm>
          <a:prstGeom prst="rect">
            <a:avLst/>
          </a:prstGeom>
        </p:spPr>
        <p:txBody>
          <a:bodyPr lIns="0" tIns="0" rIns="0" bIns="0" rtlCol="0" anchor="t">
            <a:spAutoFit/>
          </a:bodyPr>
          <a:lstStyle/>
          <a:p>
            <a:pPr algn="ctr">
              <a:lnSpc>
                <a:spcPts val="2745"/>
              </a:lnSpc>
            </a:pPr>
            <a:r>
              <a:rPr lang="en-US" sz="1961">
                <a:solidFill>
                  <a:srgbClr val="485849"/>
                </a:solidFill>
                <a:latin typeface="TDTD순고딕"/>
                <a:ea typeface="TDTD순고딕"/>
                <a:cs typeface="TDTD순고딕"/>
                <a:sym typeface="TDTD순고딕"/>
              </a:rPr>
              <a:t>PPT 디자인 및 시각적 요소 제작</a:t>
            </a:r>
          </a:p>
        </p:txBody>
      </p:sp>
      <p:sp>
        <p:nvSpPr>
          <p:cNvPr id="47" name="TextBox 47"/>
          <p:cNvSpPr txBox="1"/>
          <p:nvPr/>
        </p:nvSpPr>
        <p:spPr>
          <a:xfrm>
            <a:off x="13224434" y="7428007"/>
            <a:ext cx="3170427" cy="408445"/>
          </a:xfrm>
          <a:prstGeom prst="rect">
            <a:avLst/>
          </a:prstGeom>
        </p:spPr>
        <p:txBody>
          <a:bodyPr lIns="0" tIns="0" rIns="0" bIns="0" rtlCol="0" anchor="t">
            <a:spAutoFit/>
          </a:bodyPr>
          <a:lstStyle/>
          <a:p>
            <a:pPr algn="ctr">
              <a:lnSpc>
                <a:spcPts val="3313"/>
              </a:lnSpc>
            </a:pPr>
            <a:r>
              <a:rPr lang="en-US" sz="2366" dirty="0" smtClean="0">
                <a:solidFill>
                  <a:srgbClr val="485849"/>
                </a:solidFill>
                <a:latin typeface="Tlab 레트로라이프"/>
                <a:ea typeface="Tlab 레트로라이프"/>
                <a:cs typeface="Tlab 레트로라이프"/>
                <a:sym typeface="Tlab 레트로라이프"/>
              </a:rPr>
              <a:t>PA</a:t>
            </a:r>
            <a:endParaRPr lang="en-US" sz="2366" dirty="0">
              <a:solidFill>
                <a:srgbClr val="485849"/>
              </a:solidFill>
              <a:latin typeface="Tlab 레트로라이프"/>
              <a:ea typeface="Tlab 레트로라이프"/>
              <a:cs typeface="Tlab 레트로라이프"/>
              <a:sym typeface="Tlab 레트로라이프"/>
            </a:endParaRPr>
          </a:p>
        </p:txBody>
      </p:sp>
      <p:sp>
        <p:nvSpPr>
          <p:cNvPr id="48" name="TextBox 48"/>
          <p:cNvSpPr txBox="1"/>
          <p:nvPr/>
        </p:nvSpPr>
        <p:spPr>
          <a:xfrm>
            <a:off x="13566178" y="8011666"/>
            <a:ext cx="2552463" cy="687434"/>
          </a:xfrm>
          <a:prstGeom prst="rect">
            <a:avLst/>
          </a:prstGeom>
        </p:spPr>
        <p:txBody>
          <a:bodyPr lIns="0" tIns="0" rIns="0" bIns="0" rtlCol="0" anchor="t">
            <a:spAutoFit/>
          </a:bodyPr>
          <a:lstStyle/>
          <a:p>
            <a:pPr algn="ctr">
              <a:lnSpc>
                <a:spcPts val="2745"/>
              </a:lnSpc>
            </a:pPr>
            <a:r>
              <a:rPr lang="en-US" sz="1961">
                <a:solidFill>
                  <a:srgbClr val="485849"/>
                </a:solidFill>
                <a:latin typeface="TDTD순고딕"/>
                <a:ea typeface="TDTD순고딕"/>
                <a:cs typeface="TDTD순고딕"/>
                <a:sym typeface="TDTD순고딕"/>
              </a:rPr>
              <a:t> 시장 조사 및 </a:t>
            </a:r>
          </a:p>
          <a:p>
            <a:pPr algn="ctr">
              <a:lnSpc>
                <a:spcPts val="2745"/>
              </a:lnSpc>
            </a:pPr>
            <a:r>
              <a:rPr lang="en-US" sz="1961">
                <a:solidFill>
                  <a:srgbClr val="485849"/>
                </a:solidFill>
                <a:latin typeface="TDTD순고딕"/>
                <a:ea typeface="TDTD순고딕"/>
                <a:cs typeface="TDTD순고딕"/>
                <a:sym typeface="TDTD순고딕"/>
              </a:rPr>
              <a:t>발표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2281366" y="3623215"/>
            <a:ext cx="6642252" cy="5000345"/>
            <a:chOff x="0" y="0"/>
            <a:chExt cx="1813523" cy="1365236"/>
          </a:xfrm>
        </p:grpSpPr>
        <p:sp>
          <p:nvSpPr>
            <p:cNvPr id="20" name="Freeform 20"/>
            <p:cNvSpPr/>
            <p:nvPr/>
          </p:nvSpPr>
          <p:spPr>
            <a:xfrm>
              <a:off x="0" y="0"/>
              <a:ext cx="1813523" cy="1365236"/>
            </a:xfrm>
            <a:custGeom>
              <a:avLst/>
              <a:gdLst/>
              <a:ahLst/>
              <a:cxnLst/>
              <a:rect l="l" t="t" r="r" b="b"/>
              <a:pathLst>
                <a:path w="1813523" h="1365236">
                  <a:moveTo>
                    <a:pt x="116556" y="0"/>
                  </a:moveTo>
                  <a:lnTo>
                    <a:pt x="1696967" y="0"/>
                  </a:lnTo>
                  <a:cubicBezTo>
                    <a:pt x="1727879" y="0"/>
                    <a:pt x="1757526" y="12280"/>
                    <a:pt x="1779384" y="34138"/>
                  </a:cubicBezTo>
                  <a:cubicBezTo>
                    <a:pt x="1801243" y="55997"/>
                    <a:pt x="1813523" y="85643"/>
                    <a:pt x="1813523" y="116556"/>
                  </a:cubicBezTo>
                  <a:lnTo>
                    <a:pt x="1813523" y="1248680"/>
                  </a:lnTo>
                  <a:cubicBezTo>
                    <a:pt x="1813523" y="1313052"/>
                    <a:pt x="1761339" y="1365236"/>
                    <a:pt x="1696967" y="1365236"/>
                  </a:cubicBezTo>
                  <a:lnTo>
                    <a:pt x="116556" y="1365236"/>
                  </a:lnTo>
                  <a:cubicBezTo>
                    <a:pt x="52184" y="1365236"/>
                    <a:pt x="0" y="1313052"/>
                    <a:pt x="0" y="1248680"/>
                  </a:cubicBezTo>
                  <a:lnTo>
                    <a:pt x="0" y="116556"/>
                  </a:lnTo>
                  <a:cubicBezTo>
                    <a:pt x="0" y="52184"/>
                    <a:pt x="52184" y="0"/>
                    <a:pt x="116556" y="0"/>
                  </a:cubicBezTo>
                  <a:close/>
                </a:path>
              </a:pathLst>
            </a:custGeom>
            <a:solidFill>
              <a:srgbClr val="E3F0E5">
                <a:alpha val="30980"/>
              </a:srgbClr>
            </a:solidFill>
            <a:ln w="19050" cap="rnd">
              <a:solidFill>
                <a:srgbClr val="3E4047">
                  <a:alpha val="30980"/>
                </a:srgbClr>
              </a:solidFill>
              <a:prstDash val="solid"/>
              <a:round/>
            </a:ln>
          </p:spPr>
        </p:sp>
        <p:sp>
          <p:nvSpPr>
            <p:cNvPr id="21" name="TextBox 21"/>
            <p:cNvSpPr txBox="1"/>
            <p:nvPr/>
          </p:nvSpPr>
          <p:spPr>
            <a:xfrm>
              <a:off x="0" y="-66675"/>
              <a:ext cx="1813523" cy="1431911"/>
            </a:xfrm>
            <a:prstGeom prst="rect">
              <a:avLst/>
            </a:prstGeom>
          </p:spPr>
          <p:txBody>
            <a:bodyPr lIns="50800" tIns="50800" rIns="50800" bIns="50800" rtlCol="0" anchor="ctr"/>
            <a:lstStyle/>
            <a:p>
              <a:pPr algn="ctr">
                <a:lnSpc>
                  <a:spcPts val="4200"/>
                </a:lnSpc>
              </a:pPr>
              <a:endParaRPr/>
            </a:p>
          </p:txBody>
        </p:sp>
      </p:grpSp>
      <p:grpSp>
        <p:nvGrpSpPr>
          <p:cNvPr id="22" name="Group 22"/>
          <p:cNvGrpSpPr/>
          <p:nvPr/>
        </p:nvGrpSpPr>
        <p:grpSpPr>
          <a:xfrm>
            <a:off x="9387845" y="3623215"/>
            <a:ext cx="6618789" cy="5000345"/>
            <a:chOff x="0" y="0"/>
            <a:chExt cx="1807117" cy="1365236"/>
          </a:xfrm>
        </p:grpSpPr>
        <p:sp>
          <p:nvSpPr>
            <p:cNvPr id="23" name="Freeform 23"/>
            <p:cNvSpPr/>
            <p:nvPr/>
          </p:nvSpPr>
          <p:spPr>
            <a:xfrm>
              <a:off x="0" y="0"/>
              <a:ext cx="1807117" cy="1365236"/>
            </a:xfrm>
            <a:custGeom>
              <a:avLst/>
              <a:gdLst/>
              <a:ahLst/>
              <a:cxnLst/>
              <a:rect l="l" t="t" r="r" b="b"/>
              <a:pathLst>
                <a:path w="1807117" h="1365236">
                  <a:moveTo>
                    <a:pt x="116969" y="0"/>
                  </a:moveTo>
                  <a:lnTo>
                    <a:pt x="1690148" y="0"/>
                  </a:lnTo>
                  <a:cubicBezTo>
                    <a:pt x="1721170" y="0"/>
                    <a:pt x="1750921" y="12323"/>
                    <a:pt x="1772857" y="34259"/>
                  </a:cubicBezTo>
                  <a:cubicBezTo>
                    <a:pt x="1794793" y="56195"/>
                    <a:pt x="1807117" y="85947"/>
                    <a:pt x="1807117" y="116969"/>
                  </a:cubicBezTo>
                  <a:lnTo>
                    <a:pt x="1807117" y="1248267"/>
                  </a:lnTo>
                  <a:cubicBezTo>
                    <a:pt x="1807117" y="1312867"/>
                    <a:pt x="1754748" y="1365236"/>
                    <a:pt x="1690148" y="1365236"/>
                  </a:cubicBezTo>
                  <a:lnTo>
                    <a:pt x="116969" y="1365236"/>
                  </a:lnTo>
                  <a:cubicBezTo>
                    <a:pt x="52369" y="1365236"/>
                    <a:pt x="0" y="1312867"/>
                    <a:pt x="0" y="1248267"/>
                  </a:cubicBezTo>
                  <a:lnTo>
                    <a:pt x="0" y="116969"/>
                  </a:lnTo>
                  <a:cubicBezTo>
                    <a:pt x="0" y="52369"/>
                    <a:pt x="52369" y="0"/>
                    <a:pt x="116969" y="0"/>
                  </a:cubicBezTo>
                  <a:close/>
                </a:path>
              </a:pathLst>
            </a:custGeom>
            <a:solidFill>
              <a:srgbClr val="E3F0E5">
                <a:alpha val="49804"/>
              </a:srgbClr>
            </a:solidFill>
            <a:ln w="19050" cap="rnd">
              <a:solidFill>
                <a:srgbClr val="485849">
                  <a:alpha val="49804"/>
                </a:srgbClr>
              </a:solidFill>
              <a:prstDash val="solid"/>
              <a:round/>
            </a:ln>
          </p:spPr>
        </p:sp>
        <p:sp>
          <p:nvSpPr>
            <p:cNvPr id="24" name="TextBox 24"/>
            <p:cNvSpPr txBox="1"/>
            <p:nvPr/>
          </p:nvSpPr>
          <p:spPr>
            <a:xfrm>
              <a:off x="0" y="-66675"/>
              <a:ext cx="1807117" cy="1431911"/>
            </a:xfrm>
            <a:prstGeom prst="rect">
              <a:avLst/>
            </a:prstGeom>
          </p:spPr>
          <p:txBody>
            <a:bodyPr lIns="50800" tIns="50800" rIns="50800" bIns="50800" rtlCol="0" anchor="ctr"/>
            <a:lstStyle/>
            <a:p>
              <a:pPr algn="ctr">
                <a:lnSpc>
                  <a:spcPts val="4200"/>
                </a:lnSpc>
              </a:pPr>
              <a:endParaRPr/>
            </a:p>
          </p:txBody>
        </p:sp>
      </p:grpSp>
      <p:sp>
        <p:nvSpPr>
          <p:cNvPr id="25" name="AutoShape 25"/>
          <p:cNvSpPr/>
          <p:nvPr/>
        </p:nvSpPr>
        <p:spPr>
          <a:xfrm>
            <a:off x="2305200" y="4714485"/>
            <a:ext cx="6618417" cy="16199"/>
          </a:xfrm>
          <a:prstGeom prst="line">
            <a:avLst/>
          </a:prstGeom>
          <a:ln w="19050" cap="flat">
            <a:solidFill>
              <a:srgbClr val="485849">
                <a:alpha val="60784"/>
              </a:srgbClr>
            </a:solidFill>
            <a:prstDash val="solid"/>
            <a:headEnd type="none" w="sm" len="sm"/>
            <a:tailEnd type="none" w="sm" len="sm"/>
          </a:ln>
        </p:spPr>
      </p:sp>
      <p:sp>
        <p:nvSpPr>
          <p:cNvPr id="26" name="AutoShape 26"/>
          <p:cNvSpPr/>
          <p:nvPr/>
        </p:nvSpPr>
        <p:spPr>
          <a:xfrm>
            <a:off x="9387845" y="4724010"/>
            <a:ext cx="6618789" cy="0"/>
          </a:xfrm>
          <a:prstGeom prst="line">
            <a:avLst/>
          </a:prstGeom>
          <a:ln w="19050" cap="flat">
            <a:solidFill>
              <a:srgbClr val="485849">
                <a:alpha val="65882"/>
              </a:srgbClr>
            </a:solidFill>
            <a:prstDash val="solid"/>
            <a:headEnd type="none" w="sm" len="sm"/>
            <a:tailEnd type="none" w="sm" len="sm"/>
          </a:ln>
        </p:spPr>
      </p:sp>
      <p:sp>
        <p:nvSpPr>
          <p:cNvPr id="27" name="TextBox 27"/>
          <p:cNvSpPr txBox="1"/>
          <p:nvPr/>
        </p:nvSpPr>
        <p:spPr>
          <a:xfrm>
            <a:off x="3870789" y="1401775"/>
            <a:ext cx="6110274" cy="1184275"/>
          </a:xfrm>
          <a:prstGeom prst="rect">
            <a:avLst/>
          </a:prstGeom>
        </p:spPr>
        <p:txBody>
          <a:bodyPr lIns="0" tIns="0" rIns="0" bIns="0" rtlCol="0" anchor="t">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프로젝트 개요</a:t>
            </a:r>
          </a:p>
        </p:txBody>
      </p:sp>
      <p:sp>
        <p:nvSpPr>
          <p:cNvPr id="28" name="TextBox 28"/>
          <p:cNvSpPr txBox="1"/>
          <p:nvPr/>
        </p:nvSpPr>
        <p:spPr>
          <a:xfrm>
            <a:off x="2846729" y="5086350"/>
            <a:ext cx="5571600" cy="3178175"/>
          </a:xfrm>
          <a:prstGeom prst="rect">
            <a:avLst/>
          </a:prstGeom>
        </p:spPr>
        <p:txBody>
          <a:bodyPr lIns="0" tIns="0" rIns="0" bIns="0" rtlCol="0" anchor="t">
            <a:spAutoFit/>
          </a:bodyPr>
          <a:lstStyle/>
          <a:p>
            <a:pPr algn="ctr">
              <a:lnSpc>
                <a:spcPts val="2800"/>
              </a:lnSpc>
            </a:pPr>
            <a:r>
              <a:rPr lang="en-US" sz="2000">
                <a:solidFill>
                  <a:srgbClr val="485849"/>
                </a:solidFill>
                <a:latin typeface="TDTD순고딕"/>
                <a:ea typeface="TDTD순고딕"/>
                <a:cs typeface="TDTD순고딕"/>
                <a:sym typeface="TDTD순고딕"/>
              </a:rPr>
              <a:t>Lorem ipsum dolor sit amet, consectetur adipiscing elit. Ut eget ipsum placerat, maximus lacus eu, convallis purus. Aliquam erat volutpat. Vivamus commodo mauris nisi, id elementum tortor dignissim a. Donec rhoncus sagittis libero nec pretium. Donec ornare, mauris eu porttitor ullamcorper, lorem ligula rhoncus nisl, eu pulvinar tellus sapien lacinia elit.</a:t>
            </a:r>
          </a:p>
        </p:txBody>
      </p:sp>
      <p:sp>
        <p:nvSpPr>
          <p:cNvPr id="29" name="TextBox 29"/>
          <p:cNvSpPr txBox="1"/>
          <p:nvPr/>
        </p:nvSpPr>
        <p:spPr>
          <a:xfrm>
            <a:off x="9911440" y="5086350"/>
            <a:ext cx="5571600" cy="3178175"/>
          </a:xfrm>
          <a:prstGeom prst="rect">
            <a:avLst/>
          </a:prstGeom>
        </p:spPr>
        <p:txBody>
          <a:bodyPr lIns="0" tIns="0" rIns="0" bIns="0" rtlCol="0" anchor="t">
            <a:spAutoFit/>
          </a:bodyPr>
          <a:lstStyle/>
          <a:p>
            <a:pPr algn="ctr">
              <a:lnSpc>
                <a:spcPts val="2800"/>
              </a:lnSpc>
            </a:pPr>
            <a:r>
              <a:rPr lang="en-US" sz="2000">
                <a:solidFill>
                  <a:srgbClr val="485849"/>
                </a:solidFill>
                <a:latin typeface="TDTD순고딕"/>
                <a:ea typeface="TDTD순고딕"/>
                <a:cs typeface="TDTD순고딕"/>
                <a:sym typeface="TDTD순고딕"/>
              </a:rPr>
              <a:t>Lorem ipsum dolor sit amet, consectetur adipiscing elit. Ut eget ipsum placerat, maximus lacus eu, convallis purus. Aliquam erat volutpat. Vivamus commodo mauris nisi, id elementum tortor dignissim a. Donec rhoncus sagittis libero nec pretium. Donec ornare, mauris eu porttitor ullamcorper, lorem ligula rhoncus nisl, eu pulvinar tellus sapien lacinia elit.</a:t>
            </a:r>
          </a:p>
        </p:txBody>
      </p:sp>
      <p:sp>
        <p:nvSpPr>
          <p:cNvPr id="30" name="TextBox 3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02</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
        <p:nvSpPr>
          <p:cNvPr id="31" name="TextBox 31"/>
          <p:cNvSpPr txBox="1"/>
          <p:nvPr/>
        </p:nvSpPr>
        <p:spPr>
          <a:xfrm>
            <a:off x="3179564" y="3959301"/>
            <a:ext cx="4905931" cy="523875"/>
          </a:xfrm>
          <a:prstGeom prst="rect">
            <a:avLst/>
          </a:prstGeom>
        </p:spPr>
        <p:txBody>
          <a:bodyPr lIns="0" tIns="0" rIns="0" bIns="0" rtlCol="0" anchor="t">
            <a:spAutoFit/>
          </a:bodyPr>
          <a:lstStyle/>
          <a:p>
            <a:pPr algn="ctr">
              <a:lnSpc>
                <a:spcPts val="4200"/>
              </a:lnSpc>
            </a:pPr>
            <a:r>
              <a:rPr lang="en-US" sz="3000">
                <a:solidFill>
                  <a:srgbClr val="658C6A"/>
                </a:solidFill>
                <a:latin typeface="Tlab 레트로라이프"/>
                <a:ea typeface="Tlab 레트로라이프"/>
                <a:cs typeface="Tlab 레트로라이프"/>
                <a:sym typeface="Tlab 레트로라이프"/>
              </a:rPr>
              <a:t>프로젝트의 목적 및 목표</a:t>
            </a:r>
          </a:p>
        </p:txBody>
      </p:sp>
      <p:sp>
        <p:nvSpPr>
          <p:cNvPr id="32" name="TextBox 32"/>
          <p:cNvSpPr txBox="1"/>
          <p:nvPr/>
        </p:nvSpPr>
        <p:spPr>
          <a:xfrm>
            <a:off x="10244274" y="3959301"/>
            <a:ext cx="4905931" cy="523875"/>
          </a:xfrm>
          <a:prstGeom prst="rect">
            <a:avLst/>
          </a:prstGeom>
        </p:spPr>
        <p:txBody>
          <a:bodyPr lIns="0" tIns="0" rIns="0" bIns="0" rtlCol="0" anchor="t">
            <a:spAutoFit/>
          </a:bodyPr>
          <a:lstStyle/>
          <a:p>
            <a:pPr algn="ctr">
              <a:lnSpc>
                <a:spcPts val="4200"/>
              </a:lnSpc>
            </a:pPr>
            <a:r>
              <a:rPr lang="en-US" sz="3000">
                <a:solidFill>
                  <a:srgbClr val="658C6A"/>
                </a:solidFill>
                <a:latin typeface="Tlab 레트로라이프"/>
                <a:ea typeface="Tlab 레트로라이프"/>
                <a:cs typeface="Tlab 레트로라이프"/>
                <a:sym typeface="Tlab 레트로라이프"/>
              </a:rPr>
              <a:t>프로젝트의 중요성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개발환경</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65910"/>
          </a:xfrm>
          <a:prstGeom prst="rect">
            <a:avLst/>
          </a:prstGeom>
        </p:spPr>
        <p:txBody>
          <a:bodyPr lIns="0" tIns="0" rIns="0" bIns="0" rtlCol="0" anchor="t">
            <a:spAutoFit/>
          </a:bodyPr>
          <a:lstStyle/>
          <a:p>
            <a:pPr algn="l">
              <a:lnSpc>
                <a:spcPts val="14491"/>
              </a:lnSpc>
            </a:pPr>
            <a:r>
              <a:rPr lang="en-US" sz="10350" b="1">
                <a:solidFill>
                  <a:srgbClr val="8CB791">
                    <a:alpha val="73725"/>
                  </a:srgbClr>
                </a:solidFill>
                <a:latin typeface="Tlab 레트로라이프 Bold"/>
                <a:ea typeface="Tlab 레트로라이프 Bold"/>
                <a:cs typeface="Tlab 레트로라이프 Bold"/>
                <a:sym typeface="Tlab 레트로라이프 Bold"/>
              </a:rPr>
              <a:t>03</a:t>
            </a:r>
          </a:p>
        </p:txBody>
      </p:sp>
      <p:grpSp>
        <p:nvGrpSpPr>
          <p:cNvPr id="62" name="Group 21"/>
          <p:cNvGrpSpPr/>
          <p:nvPr/>
        </p:nvGrpSpPr>
        <p:grpSpPr>
          <a:xfrm>
            <a:off x="1893249" y="3120320"/>
            <a:ext cx="6683060" cy="771392"/>
            <a:chOff x="0" y="0"/>
            <a:chExt cx="2091879" cy="932045"/>
          </a:xfrm>
        </p:grpSpPr>
        <p:sp>
          <p:nvSpPr>
            <p:cNvPr id="63" name="Freeform 22"/>
            <p:cNvSpPr/>
            <p:nvPr/>
          </p:nvSpPr>
          <p:spPr>
            <a:xfrm>
              <a:off x="0" y="0"/>
              <a:ext cx="2091879" cy="932045"/>
            </a:xfrm>
            <a:custGeom>
              <a:avLst/>
              <a:gdLst/>
              <a:ahLst/>
              <a:cxnLst/>
              <a:rect l="l" t="t" r="r" b="b"/>
              <a:pathLst>
                <a:path w="2091879" h="932045">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id="64" name="TextBox 23"/>
            <p:cNvSpPr txBox="1"/>
            <p:nvPr/>
          </p:nvSpPr>
          <p:spPr>
            <a:xfrm>
              <a:off x="0" y="-38100"/>
              <a:ext cx="2091879" cy="970145"/>
            </a:xfrm>
            <a:prstGeom prst="rect">
              <a:avLst/>
            </a:prstGeom>
          </p:spPr>
          <p:txBody>
            <a:bodyPr lIns="50800" tIns="50800" rIns="50800" bIns="50800" rtlCol="0" anchor="ctr"/>
            <a:lstStyle/>
            <a:p>
              <a:pPr algn="ctr">
                <a:lnSpc>
                  <a:spcPts val="2659"/>
                </a:lnSpc>
              </a:pPr>
              <a:endParaRPr/>
            </a:p>
          </p:txBody>
        </p:sp>
      </p:grpSp>
      <p:grpSp>
        <p:nvGrpSpPr>
          <p:cNvPr id="65" name="Group 40"/>
          <p:cNvGrpSpPr/>
          <p:nvPr/>
        </p:nvGrpSpPr>
        <p:grpSpPr>
          <a:xfrm>
            <a:off x="1840750" y="3042527"/>
            <a:ext cx="1710127" cy="959566"/>
            <a:chOff x="-18675" y="-28575"/>
            <a:chExt cx="903218" cy="248409"/>
          </a:xfrm>
        </p:grpSpPr>
        <p:sp>
          <p:nvSpPr>
            <p:cNvPr id="66" name="Freeform 41"/>
            <p:cNvSpPr/>
            <p:nvPr/>
          </p:nvSpPr>
          <p:spPr>
            <a:xfrm>
              <a:off x="0" y="-11318"/>
              <a:ext cx="884543" cy="202577"/>
            </a:xfrm>
            <a:custGeom>
              <a:avLst/>
              <a:gdLst/>
              <a:ahLst/>
              <a:cxnLst/>
              <a:rect l="l" t="t" r="r" b="b"/>
              <a:pathLst>
                <a:path w="884543" h="191259">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8CB791"/>
            </a:solidFill>
            <a:ln w="19050" cap="sq">
              <a:solidFill>
                <a:srgbClr val="485849"/>
              </a:solidFill>
              <a:prstDash val="solid"/>
              <a:miter/>
            </a:ln>
          </p:spPr>
        </p:sp>
        <p:sp>
          <p:nvSpPr>
            <p:cNvPr id="67" name="TextBox 42"/>
            <p:cNvSpPr txBox="1"/>
            <p:nvPr/>
          </p:nvSpPr>
          <p:spPr>
            <a:xfrm>
              <a:off x="-18675" y="-28575"/>
              <a:ext cx="884543" cy="248409"/>
            </a:xfrm>
            <a:prstGeom prst="rect">
              <a:avLst/>
            </a:prstGeom>
          </p:spPr>
          <p:txBody>
            <a:bodyPr lIns="50800" tIns="50800" rIns="50800" bIns="50800" rtlCol="0" anchor="ctr"/>
            <a:lstStyle/>
            <a:p>
              <a:pPr algn="ctr">
                <a:lnSpc>
                  <a:spcPts val="3920"/>
                </a:lnSpc>
              </a:pPr>
              <a:r>
                <a:rPr lang="en-US" sz="2800" dirty="0" smtClean="0">
                  <a:solidFill>
                    <a:srgbClr val="FFFFFF"/>
                  </a:solidFill>
                  <a:latin typeface="Tlab 레트로라이프"/>
                  <a:ea typeface="Tlab 레트로라이프"/>
                  <a:cs typeface="Tlab 레트로라이프"/>
                  <a:sym typeface="Tlab 레트로라이프"/>
                </a:rPr>
                <a:t>OS</a:t>
              </a:r>
              <a:endParaRPr lang="en-US" sz="2800" dirty="0">
                <a:solidFill>
                  <a:srgbClr val="FFFFFF"/>
                </a:solidFill>
                <a:latin typeface="Tlab 레트로라이프"/>
                <a:ea typeface="Tlab 레트로라이프"/>
                <a:cs typeface="Tlab 레트로라이프"/>
                <a:sym typeface="Tlab 레트로라이프"/>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err="1" smtClean="0">
                <a:solidFill>
                  <a:srgbClr val="485849"/>
                </a:solidFill>
                <a:latin typeface="Tlab 레트로라이프"/>
                <a:ea typeface="Tlab 레트로라이프"/>
                <a:cs typeface="Tlab 레트로라이프"/>
                <a:sym typeface="Tlab 레트로라이프"/>
              </a:rPr>
              <a:t>간트차트</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04</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43136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기능 정의서</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05</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201882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ko-KR" altLang="en-US" sz="6999" dirty="0" smtClean="0">
                <a:solidFill>
                  <a:srgbClr val="485849"/>
                </a:solidFill>
                <a:latin typeface="Tlab 레트로라이프"/>
                <a:ea typeface="Tlab 레트로라이프"/>
                <a:cs typeface="Tlab 레트로라이프"/>
                <a:sym typeface="Tlab 레트로라이프"/>
              </a:rPr>
              <a:t>정책 정의서</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06</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386426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6027" y="-62745"/>
            <a:ext cx="20846261" cy="10455849"/>
            <a:chOff x="0" y="0"/>
            <a:chExt cx="27795014" cy="13941133"/>
          </a:xfrm>
        </p:grpSpPr>
        <p:sp>
          <p:nvSpPr>
            <p:cNvPr id="3" name="Freeform 3"/>
            <p:cNvSpPr/>
            <p:nvPr/>
          </p:nvSpPr>
          <p:spPr>
            <a:xfrm>
              <a:off x="0"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695555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388391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0812271" y="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0"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95555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388391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20812271" y="6958390"/>
              <a:ext cx="6982743" cy="6982743"/>
            </a:xfrm>
            <a:custGeom>
              <a:avLst/>
              <a:gdLst/>
              <a:ahLst/>
              <a:cxnLst/>
              <a:rect l="l" t="t" r="r" b="b"/>
              <a:pathLst>
                <a:path w="6982743" h="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xmlns="" r:embed="rId3"/>
                  </a:ext>
                </a:extLst>
              </a:blip>
              <a:stretch>
                <a:fillRect/>
              </a:stretch>
            </a:blipFill>
          </p:spPr>
        </p:sp>
      </p:grpSp>
      <p:grpSp>
        <p:nvGrpSpPr>
          <p:cNvPr id="11" name="Group 11"/>
          <p:cNvGrpSpPr/>
          <p:nvPr/>
        </p:nvGrpSpPr>
        <p:grpSpPr>
          <a:xfrm>
            <a:off x="980630" y="838519"/>
            <a:ext cx="16326741" cy="8681896"/>
            <a:chOff x="0" y="0"/>
            <a:chExt cx="21768988" cy="11575861"/>
          </a:xfrm>
        </p:grpSpPr>
        <p:grpSp>
          <p:nvGrpSpPr>
            <p:cNvPr id="12" name="Group 12"/>
            <p:cNvGrpSpPr/>
            <p:nvPr/>
          </p:nvGrpSpPr>
          <p:grpSpPr>
            <a:xfrm>
              <a:off x="128188" y="147210"/>
              <a:ext cx="21640800" cy="11428651"/>
              <a:chOff x="0" y="0"/>
              <a:chExt cx="4274726" cy="2257511"/>
            </a:xfrm>
          </p:grpSpPr>
          <p:sp>
            <p:nvSpPr>
              <p:cNvPr id="13" name="Freeform 13"/>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628566"/>
              </a:solidFill>
              <a:ln cap="sq">
                <a:noFill/>
                <a:prstDash val="solid"/>
                <a:miter/>
              </a:ln>
            </p:spPr>
          </p:sp>
          <p:sp>
            <p:nvSpPr>
              <p:cNvPr id="14" name="TextBox 14"/>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0"/>
              <a:ext cx="21640800" cy="11428651"/>
              <a:chOff x="0" y="0"/>
              <a:chExt cx="4274726" cy="2257511"/>
            </a:xfrm>
          </p:grpSpPr>
          <p:sp>
            <p:nvSpPr>
              <p:cNvPr id="16" name="Freeform 16"/>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id="17" name="TextBox 17"/>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18" name="Freeform 18"/>
          <p:cNvSpPr/>
          <p:nvPr/>
        </p:nvSpPr>
        <p:spPr>
          <a:xfrm>
            <a:off x="15720211" y="231437"/>
            <a:ext cx="1136863" cy="1168738"/>
          </a:xfrm>
          <a:custGeom>
            <a:avLst/>
            <a:gdLst/>
            <a:ahLst/>
            <a:cxnLst/>
            <a:rect l="l" t="t" r="r" b="b"/>
            <a:pathLst>
              <a:path w="1136863" h="1168738">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4041627" y="1388861"/>
            <a:ext cx="7898846" cy="1211870"/>
          </a:xfrm>
          <a:prstGeom prst="rect">
            <a:avLst/>
          </a:prstGeom>
        </p:spPr>
        <p:txBody>
          <a:bodyPr lIns="0" tIns="0" rIns="0" bIns="0" rtlCol="0" anchor="t">
            <a:spAutoFit/>
          </a:bodyPr>
          <a:lstStyle/>
          <a:p>
            <a:pPr algn="l">
              <a:lnSpc>
                <a:spcPts val="9799"/>
              </a:lnSpc>
            </a:pPr>
            <a:r>
              <a:rPr lang="en-US" sz="6999" dirty="0" smtClean="0">
                <a:solidFill>
                  <a:srgbClr val="485849"/>
                </a:solidFill>
                <a:latin typeface="Tlab 레트로라이프"/>
                <a:ea typeface="Tlab 레트로라이프"/>
                <a:cs typeface="Tlab 레트로라이프"/>
                <a:sym typeface="Tlab 레트로라이프"/>
              </a:rPr>
              <a:t>ERD</a:t>
            </a:r>
            <a:endParaRPr lang="en-US" sz="6999" dirty="0">
              <a:solidFill>
                <a:srgbClr val="485849"/>
              </a:solidFill>
              <a:latin typeface="Tlab 레트로라이프"/>
              <a:ea typeface="Tlab 레트로라이프"/>
              <a:cs typeface="Tlab 레트로라이프"/>
              <a:sym typeface="Tlab 레트로라이프"/>
            </a:endParaRPr>
          </a:p>
        </p:txBody>
      </p:sp>
      <p:sp>
        <p:nvSpPr>
          <p:cNvPr id="20" name="TextBox 20"/>
          <p:cNvSpPr txBox="1"/>
          <p:nvPr/>
        </p:nvSpPr>
        <p:spPr>
          <a:xfrm>
            <a:off x="1822669" y="989012"/>
            <a:ext cx="2048120" cy="1792798"/>
          </a:xfrm>
          <a:prstGeom prst="rect">
            <a:avLst/>
          </a:prstGeom>
        </p:spPr>
        <p:txBody>
          <a:bodyPr lIns="0" tIns="0" rIns="0" bIns="0" rtlCol="0" anchor="t">
            <a:spAutoFit/>
          </a:bodyPr>
          <a:lstStyle/>
          <a:p>
            <a:pPr algn="l">
              <a:lnSpc>
                <a:spcPts val="14491"/>
              </a:lnSpc>
            </a:pPr>
            <a:r>
              <a:rPr lang="en-US" sz="10350" b="1" dirty="0" smtClean="0">
                <a:solidFill>
                  <a:srgbClr val="8CB791">
                    <a:alpha val="73725"/>
                  </a:srgbClr>
                </a:solidFill>
                <a:latin typeface="Tlab 레트로라이프 Bold"/>
                <a:ea typeface="Tlab 레트로라이프 Bold"/>
                <a:cs typeface="Tlab 레트로라이프 Bold"/>
                <a:sym typeface="Tlab 레트로라이프 Bold"/>
              </a:rPr>
              <a:t>07</a:t>
            </a:r>
            <a:endParaRPr lang="en-US" sz="10350" b="1" dirty="0">
              <a:solidFill>
                <a:srgbClr val="8CB791">
                  <a:alpha val="73725"/>
                </a:srgbClr>
              </a:solidFill>
              <a:latin typeface="Tlab 레트로라이프 Bold"/>
              <a:ea typeface="Tlab 레트로라이프 Bold"/>
              <a:cs typeface="Tlab 레트로라이프 Bold"/>
              <a:sym typeface="Tlab 레트로라이프 Bold"/>
            </a:endParaRPr>
          </a:p>
        </p:txBody>
      </p:sp>
    </p:spTree>
    <p:extLst>
      <p:ext uri="{BB962C8B-B14F-4D97-AF65-F5344CB8AC3E}">
        <p14:creationId xmlns:p14="http://schemas.microsoft.com/office/powerpoint/2010/main" val="2152526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257</Words>
  <Application>Microsoft Office PowerPoint</Application>
  <PresentationFormat>사용자 지정</PresentationFormat>
  <Paragraphs>80</Paragraphs>
  <Slides>18</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18</vt:i4>
      </vt:variant>
    </vt:vector>
  </HeadingPairs>
  <TitlesOfParts>
    <vt:vector size="26" baseType="lpstr">
      <vt:lpstr>맑은 고딕</vt:lpstr>
      <vt:lpstr>Arial</vt:lpstr>
      <vt:lpstr>TDTD순고딕</vt:lpstr>
      <vt:lpstr>Calibri</vt:lpstr>
      <vt:lpstr>Tlab 레트로라이프</vt:lpstr>
      <vt:lpstr>Tlab 레트로라이프 Bold</vt:lpstr>
      <vt:lpstr>TDTD한강고딕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초록 베이지 깔끔한 팀 프로젝트 보고서 프레젠테이션</dc:title>
  <cp:lastModifiedBy>JA308</cp:lastModifiedBy>
  <cp:revision>20</cp:revision>
  <dcterms:created xsi:type="dcterms:W3CDTF">2006-08-16T00:00:00Z</dcterms:created>
  <dcterms:modified xsi:type="dcterms:W3CDTF">2025-08-20T02:15:30Z</dcterms:modified>
  <dc:identifier>DAGv0pEvzAM</dc:identifier>
</cp:coreProperties>
</file>